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9" r:id="rId2"/>
    <p:sldId id="260" r:id="rId3"/>
    <p:sldId id="256" r:id="rId4"/>
    <p:sldId id="257" r:id="rId5"/>
    <p:sldId id="258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32BBE2-F965-4DF2-BF64-0C33C4E9A4C1}" type="datetimeFigureOut">
              <a:rPr lang="ru-RU" smtClean="0"/>
              <a:t>26.05.2022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8EDC16-E7E8-4CA5-88CA-82829A2515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48724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26.05.2022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26.05.2022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dalnerechensk@mo.primorsky.r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06" y="71414"/>
            <a:ext cx="8929750" cy="6572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Скругленный прямоугольник 7"/>
          <p:cNvSpPr/>
          <p:nvPr/>
        </p:nvSpPr>
        <p:spPr>
          <a:xfrm>
            <a:off x="6357950" y="226835"/>
            <a:ext cx="2571768" cy="1409596"/>
          </a:xfrm>
          <a:prstGeom prst="roundRect">
            <a:avLst/>
          </a:prstGeom>
          <a:solidFill>
            <a:srgbClr val="92D050"/>
          </a:soli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</a:rPr>
              <a:t>Подача </a:t>
            </a:r>
            <a:r>
              <a:rPr lang="ru-RU" sz="1400" b="1" i="1" kern="0" dirty="0">
                <a:solidFill>
                  <a:schemeClr val="tx1"/>
                </a:solidFill>
                <a:latin typeface="Times New Roman"/>
                <a:ea typeface="Times New Roman"/>
              </a:rPr>
              <a:t>заявления о предоставлении земельного участка в аренду без проведения торгов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</a:rPr>
              <a:t>и прилагаемых к нему документов</a:t>
            </a:r>
            <a:r>
              <a:rPr kumimoji="0" lang="ru-RU" sz="1400" b="1" i="1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</a:rPr>
              <a:t> </a:t>
            </a:r>
            <a:endParaRPr kumimoji="0" lang="ru-RU" sz="1400" b="1" i="1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/>
              <a:ea typeface="Times New Roman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214678" y="214290"/>
            <a:ext cx="2786082" cy="1428760"/>
          </a:xfrm>
          <a:prstGeom prst="roundRect">
            <a:avLst/>
          </a:prstGeom>
          <a:solidFill>
            <a:srgbClr val="92D050"/>
          </a:soli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Сбор пакета документов, прилагаемых к заявлению</a:t>
            </a:r>
            <a:r>
              <a:rPr kumimoji="0" lang="ru-RU" sz="1400" b="1" i="1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 </a:t>
            </a: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о </a:t>
            </a:r>
            <a:r>
              <a:rPr kumimoji="0" lang="ru-RU" sz="1400" b="1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предоставлении земельного участка в аренду без проведения торгов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14282" y="214290"/>
            <a:ext cx="2571768" cy="1428760"/>
          </a:xfrm>
          <a:prstGeom prst="roundRect">
            <a:avLst/>
          </a:prstGeom>
          <a:solidFill>
            <a:srgbClr val="92D050"/>
          </a:soli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Оформление заявления о предоставлении земельного участка в аренду без проведения торгов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361832" y="2191924"/>
            <a:ext cx="2567886" cy="1094199"/>
          </a:xfrm>
          <a:prstGeom prst="roundRect">
            <a:avLst/>
          </a:prstGeom>
          <a:solidFill>
            <a:srgbClr val="92D050"/>
          </a:soli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r>
              <a:rPr lang="ru-RU" sz="1400" b="1" i="1" kern="0" dirty="0" smtClean="0">
                <a:solidFill>
                  <a:schemeClr val="tx1"/>
                </a:solidFill>
                <a:latin typeface="Times New Roman"/>
                <a:ea typeface="Times New Roman"/>
              </a:rPr>
              <a:t>Прием </a:t>
            </a:r>
            <a:r>
              <a:rPr lang="ru-RU" sz="1400" b="1" i="1" kern="0" dirty="0">
                <a:solidFill>
                  <a:schemeClr val="tx1"/>
                </a:solidFill>
                <a:latin typeface="Times New Roman"/>
                <a:ea typeface="Times New Roman"/>
              </a:rPr>
              <a:t>и </a:t>
            </a:r>
            <a:r>
              <a:rPr lang="ru-RU" sz="1400" b="1" i="1" kern="0" dirty="0" smtClean="0">
                <a:solidFill>
                  <a:schemeClr val="tx1"/>
                </a:solidFill>
                <a:latin typeface="Times New Roman"/>
                <a:ea typeface="Times New Roman"/>
              </a:rPr>
              <a:t>регистрация </a:t>
            </a:r>
            <a:r>
              <a:rPr lang="ru-RU" sz="1400" b="1" i="1" kern="0" dirty="0">
                <a:solidFill>
                  <a:schemeClr val="tx1"/>
                </a:solidFill>
                <a:latin typeface="Times New Roman"/>
                <a:ea typeface="Times New Roman"/>
              </a:rPr>
              <a:t>заявления о предоставлении муниципальной услуги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000365" y="4357694"/>
            <a:ext cx="5929353" cy="2165862"/>
          </a:xfrm>
          <a:prstGeom prst="roundRect">
            <a:avLst/>
          </a:prstGeom>
          <a:solidFill>
            <a:srgbClr val="92D050"/>
          </a:soli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ru-RU" sz="1200" kern="0" dirty="0">
              <a:solidFill>
                <a:sysClr val="window" lastClr="FFFFFF"/>
              </a:solidFill>
              <a:latin typeface="Times New Roman"/>
              <a:ea typeface="Times New Roman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6455579" y="3143248"/>
            <a:ext cx="2402701" cy="785818"/>
          </a:xfrm>
          <a:prstGeom prst="ellipse">
            <a:avLst/>
          </a:prstGeom>
          <a:solidFill>
            <a:srgbClr val="FFFF00"/>
          </a:solidFill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dirty="0"/>
              <a:t>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день поступления обращения заявителя (представителя заявителя)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098246" y="4415361"/>
            <a:ext cx="3503482" cy="1074440"/>
          </a:xfrm>
          <a:prstGeom prst="roundRect">
            <a:avLst/>
          </a:prstGeom>
          <a:solidFill>
            <a:srgbClr val="FFFF00"/>
          </a:solidFill>
          <a:ln/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r>
              <a:rPr lang="ru-RU" sz="1200" kern="0" dirty="0">
                <a:solidFill>
                  <a:sysClr val="window" lastClr="FFFFFF"/>
                </a:solidFill>
                <a:latin typeface="Times New Roman"/>
                <a:ea typeface="Times New Roman"/>
              </a:rPr>
              <a:t> </a:t>
            </a:r>
            <a:r>
              <a:rPr lang="ru-RU" sz="1200" kern="0" dirty="0">
                <a:solidFill>
                  <a:schemeClr val="tx1"/>
                </a:solidFill>
                <a:latin typeface="Times New Roman"/>
                <a:ea typeface="Times New Roman"/>
              </a:rPr>
              <a:t>Э</a:t>
            </a:r>
            <a:r>
              <a:rPr lang="ru-RU" sz="1200" kern="0" dirty="0" smtClean="0">
                <a:solidFill>
                  <a:schemeClr val="tx1"/>
                </a:solidFill>
                <a:latin typeface="Times New Roman"/>
                <a:ea typeface="Times New Roman"/>
              </a:rPr>
              <a:t>кспертиза </a:t>
            </a:r>
            <a:r>
              <a:rPr lang="ru-RU" sz="1200" kern="0" dirty="0">
                <a:solidFill>
                  <a:schemeClr val="tx1"/>
                </a:solidFill>
                <a:latin typeface="Times New Roman"/>
                <a:ea typeface="Times New Roman"/>
              </a:rPr>
              <a:t>предоставленных документов на предмет их соответствия установленным требованиям действующего законодательства Российской Федерации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715140" y="4714884"/>
            <a:ext cx="221457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Рассмотрение заявления </a:t>
            </a:r>
          </a:p>
          <a:p>
            <a:pPr algn="ctr"/>
            <a:r>
              <a:rPr lang="ru-RU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 предоставлении </a:t>
            </a:r>
          </a:p>
          <a:p>
            <a:pPr algn="ctr"/>
            <a:r>
              <a:rPr lang="ru-RU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муниципальной услуги</a:t>
            </a:r>
          </a:p>
          <a:p>
            <a:pPr algn="ctr"/>
            <a:endParaRPr lang="ru-RU" sz="1200" dirty="0"/>
          </a:p>
          <a:p>
            <a:pPr algn="ctr"/>
            <a:endParaRPr lang="ru-RU" sz="1200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142843" y="2214555"/>
            <a:ext cx="3000397" cy="185738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В случаях, если: </a:t>
            </a:r>
          </a:p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1)  заявление 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соответствует положениям пункта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статьи 39.17;</a:t>
            </a:r>
          </a:p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2)  заявление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подано в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иной                                 уполномоченный орган;</a:t>
            </a:r>
          </a:p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3) 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к заявлению не приложены документы, предоставляемые в соответствии с пунктом 2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статьи 39.17 Земельного кодекса Российской Федерации.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214678" y="2191924"/>
            <a:ext cx="3000396" cy="1150352"/>
          </a:xfrm>
          <a:prstGeom prst="roundRect">
            <a:avLst/>
          </a:prstGeom>
          <a:solidFill>
            <a:srgbClr val="92D050"/>
          </a:soli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r>
              <a:rPr lang="ru-RU" sz="1400" b="1" i="1" kern="0" dirty="0" smtClean="0">
                <a:solidFill>
                  <a:schemeClr val="tx1"/>
                </a:solidFill>
                <a:latin typeface="Times New Roman"/>
                <a:ea typeface="Times New Roman"/>
              </a:rPr>
              <a:t>Возврат заявления </a:t>
            </a:r>
            <a:r>
              <a:rPr lang="ru-RU" sz="1400" b="1" i="1" kern="0" dirty="0">
                <a:solidFill>
                  <a:schemeClr val="tx1"/>
                </a:solidFill>
                <a:latin typeface="Times New Roman"/>
                <a:ea typeface="Times New Roman"/>
              </a:rPr>
              <a:t>о предоставлении муниципальной </a:t>
            </a:r>
            <a:r>
              <a:rPr lang="ru-RU" sz="1400" b="1" i="1" kern="0" dirty="0" smtClean="0">
                <a:solidFill>
                  <a:schemeClr val="tx1"/>
                </a:solidFill>
                <a:latin typeface="Times New Roman"/>
                <a:ea typeface="Times New Roman"/>
              </a:rPr>
              <a:t>услуги заявителю</a:t>
            </a:r>
            <a:endParaRPr lang="ru-RU" sz="1400" b="1" i="1" kern="0" dirty="0">
              <a:solidFill>
                <a:schemeClr val="tx1"/>
              </a:solidFill>
              <a:latin typeface="Times New Roman"/>
              <a:ea typeface="Times New Roman"/>
            </a:endParaRPr>
          </a:p>
        </p:txBody>
      </p:sp>
      <p:sp>
        <p:nvSpPr>
          <p:cNvPr id="19" name="Овал 18"/>
          <p:cNvSpPr/>
          <p:nvPr/>
        </p:nvSpPr>
        <p:spPr>
          <a:xfrm>
            <a:off x="3428992" y="3214686"/>
            <a:ext cx="2643206" cy="642942"/>
          </a:xfrm>
          <a:prstGeom prst="ellipse">
            <a:avLst/>
          </a:prstGeom>
          <a:solidFill>
            <a:srgbClr val="FFFF00"/>
          </a:solidFill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dirty="0" smtClean="0"/>
              <a:t>В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течение десяти дней со дня поступления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заявления</a:t>
            </a:r>
            <a:endParaRPr lang="ru-RU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652422" y="5572140"/>
            <a:ext cx="51845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пунктом 5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статьи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39.17 Земельного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кодекса Российской Федерации 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срок 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более чем тридцать дней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 дня поступления заявления о предоставлении земельного участка уполномоченный орган рассматривает поступившее заявление</a:t>
            </a:r>
          </a:p>
        </p:txBody>
      </p:sp>
      <p:sp>
        <p:nvSpPr>
          <p:cNvPr id="36" name="Овал 35"/>
          <p:cNvSpPr/>
          <p:nvPr/>
        </p:nvSpPr>
        <p:spPr>
          <a:xfrm>
            <a:off x="71406" y="142852"/>
            <a:ext cx="500066" cy="428628"/>
          </a:xfrm>
          <a:prstGeom prst="ellipse">
            <a:avLst/>
          </a:prstGeom>
          <a:solidFill>
            <a:schemeClr val="accent6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Овал 37"/>
          <p:cNvSpPr/>
          <p:nvPr/>
        </p:nvSpPr>
        <p:spPr>
          <a:xfrm>
            <a:off x="2928926" y="145523"/>
            <a:ext cx="500066" cy="425957"/>
          </a:xfrm>
          <a:prstGeom prst="ellipse">
            <a:avLst/>
          </a:prstGeom>
          <a:solidFill>
            <a:schemeClr val="accent6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39" name="Овал 38"/>
          <p:cNvSpPr/>
          <p:nvPr/>
        </p:nvSpPr>
        <p:spPr>
          <a:xfrm>
            <a:off x="6109790" y="145522"/>
            <a:ext cx="462474" cy="425958"/>
          </a:xfrm>
          <a:prstGeom prst="ellipse">
            <a:avLst/>
          </a:prstGeom>
          <a:solidFill>
            <a:schemeClr val="accent6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40" name="Овал 39"/>
          <p:cNvSpPr/>
          <p:nvPr/>
        </p:nvSpPr>
        <p:spPr>
          <a:xfrm>
            <a:off x="6286512" y="2000240"/>
            <a:ext cx="500066" cy="428628"/>
          </a:xfrm>
          <a:prstGeom prst="ellipse">
            <a:avLst/>
          </a:prstGeom>
          <a:solidFill>
            <a:schemeClr val="accent6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Овал 40"/>
          <p:cNvSpPr/>
          <p:nvPr/>
        </p:nvSpPr>
        <p:spPr>
          <a:xfrm>
            <a:off x="8358214" y="4357694"/>
            <a:ext cx="500066" cy="428629"/>
          </a:xfrm>
          <a:prstGeom prst="ellipse">
            <a:avLst/>
          </a:prstGeom>
          <a:solidFill>
            <a:schemeClr val="accent6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Нашивка 13"/>
          <p:cNvSpPr/>
          <p:nvPr/>
        </p:nvSpPr>
        <p:spPr>
          <a:xfrm>
            <a:off x="2714612" y="753487"/>
            <a:ext cx="500066" cy="484632"/>
          </a:xfrm>
          <a:prstGeom prst="chevr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5" name="Нашивка 34"/>
          <p:cNvSpPr/>
          <p:nvPr/>
        </p:nvSpPr>
        <p:spPr>
          <a:xfrm>
            <a:off x="5929322" y="753487"/>
            <a:ext cx="428628" cy="484632"/>
          </a:xfrm>
          <a:prstGeom prst="chevr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8" name="Нашивка 27"/>
          <p:cNvSpPr/>
          <p:nvPr/>
        </p:nvSpPr>
        <p:spPr>
          <a:xfrm rot="5400000">
            <a:off x="7593339" y="1678888"/>
            <a:ext cx="517754" cy="542959"/>
          </a:xfrm>
          <a:prstGeom prst="chevron">
            <a:avLst>
              <a:gd name="adj" fmla="val 55117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9" name="Нашивка 28"/>
          <p:cNvSpPr/>
          <p:nvPr/>
        </p:nvSpPr>
        <p:spPr>
          <a:xfrm rot="5400000">
            <a:off x="7429520" y="3857628"/>
            <a:ext cx="500066" cy="500066"/>
          </a:xfrm>
          <a:prstGeom prst="chevron">
            <a:avLst>
              <a:gd name="adj" fmla="val 51617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0" name="Нашивка 29"/>
          <p:cNvSpPr/>
          <p:nvPr/>
        </p:nvSpPr>
        <p:spPr>
          <a:xfrm rot="16200000">
            <a:off x="4600002" y="3829626"/>
            <a:ext cx="571504" cy="484632"/>
          </a:xfrm>
          <a:prstGeom prst="chevron">
            <a:avLst>
              <a:gd name="adj" fmla="val 58349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3" name="Нашивка 42"/>
          <p:cNvSpPr/>
          <p:nvPr/>
        </p:nvSpPr>
        <p:spPr>
          <a:xfrm rot="9474533">
            <a:off x="3155646" y="2055947"/>
            <a:ext cx="424434" cy="440527"/>
          </a:xfrm>
          <a:prstGeom prst="chevr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50754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Прямоугольник 34"/>
          <p:cNvSpPr/>
          <p:nvPr/>
        </p:nvSpPr>
        <p:spPr>
          <a:xfrm>
            <a:off x="4071934" y="4071942"/>
            <a:ext cx="714380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00" y="44624"/>
            <a:ext cx="9061203" cy="6696744"/>
          </a:xfrm>
          <a:prstGeom prst="rect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</p:pic>
      <p:cxnSp>
        <p:nvCxnSpPr>
          <p:cNvPr id="23" name="Прямая соединительная линия 22"/>
          <p:cNvCxnSpPr/>
          <p:nvPr/>
        </p:nvCxnSpPr>
        <p:spPr>
          <a:xfrm rot="5400000" flipH="1" flipV="1">
            <a:off x="6035685" y="4321975"/>
            <a:ext cx="1643868" cy="794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rot="16200000" flipH="1">
            <a:off x="4326026" y="3325902"/>
            <a:ext cx="348502" cy="570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rot="10800000">
            <a:off x="2143108" y="3500438"/>
            <a:ext cx="4714908" cy="1588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>
          <a:xfrm>
            <a:off x="5072066" y="3714752"/>
            <a:ext cx="3357586" cy="1071570"/>
          </a:xfrm>
          <a:prstGeom prst="rect">
            <a:avLst/>
          </a:prstGeom>
          <a:ln w="28575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dirty="0"/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наличии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оснований для отказа в предоставлении земельного участка, предусмотренных статьей 39.16 Земельного кодекса Российской Федерации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286380" y="5143512"/>
            <a:ext cx="3071834" cy="1071569"/>
          </a:xfrm>
          <a:prstGeom prst="round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r>
              <a:rPr lang="ru-RU" sz="1400" kern="0" dirty="0" smtClean="0">
                <a:solidFill>
                  <a:schemeClr val="tx1"/>
                </a:solidFill>
                <a:latin typeface="Times New Roman"/>
                <a:ea typeface="Times New Roman"/>
              </a:rPr>
              <a:t>подготовка </a:t>
            </a:r>
            <a:r>
              <a:rPr lang="ru-RU" sz="1400" kern="0" dirty="0">
                <a:solidFill>
                  <a:schemeClr val="tx1"/>
                </a:solidFill>
                <a:latin typeface="Times New Roman"/>
                <a:ea typeface="Times New Roman"/>
              </a:rPr>
              <a:t>и </a:t>
            </a:r>
            <a:r>
              <a:rPr lang="ru-RU" sz="1400" kern="0" dirty="0" smtClean="0">
                <a:solidFill>
                  <a:schemeClr val="tx1"/>
                </a:solidFill>
                <a:latin typeface="Times New Roman"/>
                <a:ea typeface="Times New Roman"/>
              </a:rPr>
              <a:t>направление </a:t>
            </a:r>
            <a:r>
              <a:rPr lang="ru-RU" sz="1400" kern="0" dirty="0">
                <a:solidFill>
                  <a:schemeClr val="tx1"/>
                </a:solidFill>
                <a:latin typeface="Times New Roman"/>
                <a:ea typeface="Times New Roman"/>
              </a:rPr>
              <a:t>заявителю </a:t>
            </a:r>
            <a:r>
              <a:rPr lang="ru-RU" sz="1400" kern="0" dirty="0" smtClean="0">
                <a:solidFill>
                  <a:schemeClr val="tx1"/>
                </a:solidFill>
                <a:latin typeface="Times New Roman"/>
                <a:ea typeface="Times New Roman"/>
              </a:rPr>
              <a:t>решения об отказе в предоставлении земельного участка</a:t>
            </a:r>
            <a:endParaRPr lang="ru-RU" sz="1400" kern="0" dirty="0">
              <a:solidFill>
                <a:schemeClr val="tx1"/>
              </a:solidFill>
              <a:latin typeface="Times New Roman"/>
              <a:ea typeface="Times New Roman"/>
            </a:endParaRPr>
          </a:p>
        </p:txBody>
      </p:sp>
      <p:cxnSp>
        <p:nvCxnSpPr>
          <p:cNvPr id="38" name="Прямая соединительная линия 37"/>
          <p:cNvCxnSpPr/>
          <p:nvPr/>
        </p:nvCxnSpPr>
        <p:spPr>
          <a:xfrm rot="5400000" flipH="1" flipV="1">
            <a:off x="1304420" y="4314295"/>
            <a:ext cx="1652545" cy="24832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Прямоугольник 26"/>
          <p:cNvSpPr/>
          <p:nvPr/>
        </p:nvSpPr>
        <p:spPr>
          <a:xfrm>
            <a:off x="500034" y="3714752"/>
            <a:ext cx="3214710" cy="1143008"/>
          </a:xfrm>
          <a:prstGeom prst="rect">
            <a:avLst/>
          </a:prstGeom>
          <a:ln w="28575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отсутствии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оснований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для отказа в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предоставлении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земельного участка, предусмотренных статьей 39.16 Земельного кодекса Российской Федерации</a:t>
            </a: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642910" y="5152982"/>
            <a:ext cx="3000395" cy="1074440"/>
          </a:xfrm>
          <a:prstGeom prst="round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r>
              <a:rPr lang="ru-RU" sz="1400" kern="0" dirty="0" smtClean="0">
                <a:solidFill>
                  <a:schemeClr val="tx1"/>
                </a:solidFill>
                <a:latin typeface="Times New Roman"/>
                <a:ea typeface="Times New Roman"/>
              </a:rPr>
              <a:t>подготовка </a:t>
            </a:r>
            <a:r>
              <a:rPr lang="ru-RU" sz="1400" kern="0" dirty="0">
                <a:solidFill>
                  <a:schemeClr val="tx1"/>
                </a:solidFill>
                <a:latin typeface="Times New Roman"/>
                <a:ea typeface="Times New Roman"/>
              </a:rPr>
              <a:t>и </a:t>
            </a:r>
            <a:r>
              <a:rPr lang="ru-RU" sz="1400" kern="0" dirty="0" smtClean="0">
                <a:solidFill>
                  <a:schemeClr val="tx1"/>
                </a:solidFill>
                <a:latin typeface="Times New Roman"/>
                <a:ea typeface="Times New Roman"/>
              </a:rPr>
              <a:t>направление </a:t>
            </a:r>
            <a:r>
              <a:rPr lang="ru-RU" sz="1400" kern="0" dirty="0">
                <a:solidFill>
                  <a:schemeClr val="tx1"/>
                </a:solidFill>
                <a:latin typeface="Times New Roman"/>
                <a:ea typeface="Times New Roman"/>
              </a:rPr>
              <a:t>заявителю </a:t>
            </a:r>
            <a:r>
              <a:rPr lang="ru-RU" sz="1400" kern="0" dirty="0" smtClean="0">
                <a:solidFill>
                  <a:schemeClr val="tx1"/>
                </a:solidFill>
                <a:latin typeface="Times New Roman"/>
                <a:ea typeface="Times New Roman"/>
              </a:rPr>
              <a:t>договора </a:t>
            </a:r>
            <a:r>
              <a:rPr lang="ru-RU" sz="1400" kern="0" dirty="0">
                <a:solidFill>
                  <a:schemeClr val="tx1"/>
                </a:solidFill>
                <a:latin typeface="Times New Roman"/>
                <a:ea typeface="Times New Roman"/>
              </a:rPr>
              <a:t>аренды земельного участка</a:t>
            </a:r>
          </a:p>
        </p:txBody>
      </p:sp>
      <p:sp>
        <p:nvSpPr>
          <p:cNvPr id="45" name="Скругленный прямоугольник 44"/>
          <p:cNvSpPr/>
          <p:nvPr/>
        </p:nvSpPr>
        <p:spPr>
          <a:xfrm>
            <a:off x="2843808" y="428604"/>
            <a:ext cx="6066531" cy="2682015"/>
          </a:xfrm>
          <a:prstGeom prst="round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ru-RU" sz="1200" kern="0" dirty="0">
              <a:solidFill>
                <a:sysClr val="window" lastClr="FFFFFF"/>
              </a:solidFill>
              <a:latin typeface="Times New Roman"/>
              <a:ea typeface="Times New Roman"/>
            </a:endParaRPr>
          </a:p>
        </p:txBody>
      </p:sp>
      <p:sp>
        <p:nvSpPr>
          <p:cNvPr id="44" name="Скругленный прямоугольник 43"/>
          <p:cNvSpPr/>
          <p:nvPr/>
        </p:nvSpPr>
        <p:spPr>
          <a:xfrm>
            <a:off x="2843809" y="1357298"/>
            <a:ext cx="4207132" cy="50006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r>
              <a:rPr lang="ru-RU" sz="1400" kern="0" dirty="0" smtClean="0">
                <a:solidFill>
                  <a:schemeClr val="tx1"/>
                </a:solidFill>
                <a:latin typeface="Times New Roman"/>
                <a:ea typeface="Times New Roman"/>
              </a:rPr>
              <a:t>Направление межведомственных запросов</a:t>
            </a:r>
            <a:endParaRPr lang="ru-RU" sz="1400" kern="0" dirty="0">
              <a:solidFill>
                <a:schemeClr val="tx1"/>
              </a:solidFill>
              <a:latin typeface="Times New Roman"/>
              <a:ea typeface="Times New Roman"/>
            </a:endParaRP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2847081" y="2000241"/>
            <a:ext cx="5541343" cy="92869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r>
              <a:rPr lang="ru-RU" sz="1400" kern="0" dirty="0" smtClean="0">
                <a:solidFill>
                  <a:schemeClr val="tx1"/>
                </a:solidFill>
                <a:latin typeface="Times New Roman"/>
                <a:ea typeface="Times New Roman"/>
              </a:rPr>
              <a:t>Проведение анализа </a:t>
            </a:r>
            <a:r>
              <a:rPr lang="ru-RU" sz="1400" kern="0" dirty="0">
                <a:solidFill>
                  <a:schemeClr val="tx1"/>
                </a:solidFill>
                <a:latin typeface="Times New Roman"/>
                <a:ea typeface="Times New Roman"/>
              </a:rPr>
              <a:t>полученных </a:t>
            </a:r>
            <a:r>
              <a:rPr lang="ru-RU" sz="1400" kern="0" dirty="0" smtClean="0">
                <a:solidFill>
                  <a:schemeClr val="tx1"/>
                </a:solidFill>
                <a:latin typeface="Times New Roman"/>
                <a:ea typeface="Times New Roman"/>
              </a:rPr>
              <a:t>сведений,  установление наличия/отсутствия </a:t>
            </a:r>
            <a:r>
              <a:rPr lang="ru-RU" sz="1400" kern="0" dirty="0">
                <a:solidFill>
                  <a:schemeClr val="tx1"/>
                </a:solidFill>
                <a:latin typeface="Times New Roman"/>
                <a:ea typeface="Times New Roman"/>
              </a:rPr>
              <a:t>оснований для отказа в предоставлении земельного участка, предусмотренных статьей 39.16 Земельного кодекса Российской </a:t>
            </a:r>
            <a:r>
              <a:rPr lang="ru-RU" sz="1400" kern="0" dirty="0" smtClean="0">
                <a:solidFill>
                  <a:schemeClr val="tx1"/>
                </a:solidFill>
                <a:latin typeface="Times New Roman"/>
                <a:ea typeface="Times New Roman"/>
              </a:rPr>
              <a:t>Федерации</a:t>
            </a:r>
            <a:endParaRPr lang="ru-RU" sz="1400" kern="0" dirty="0">
              <a:solidFill>
                <a:schemeClr val="tx1"/>
              </a:solidFill>
              <a:latin typeface="Times New Roman"/>
              <a:ea typeface="Times New Roman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786182" y="571480"/>
            <a:ext cx="402093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500" b="1" i="1" dirty="0" smtClean="0">
                <a:latin typeface="Times New Roman" pitchFamily="18" charset="0"/>
                <a:cs typeface="Times New Roman" pitchFamily="18" charset="0"/>
              </a:rPr>
              <a:t>Рассмотрение заявления о предоставлении </a:t>
            </a:r>
          </a:p>
          <a:p>
            <a:pPr algn="ctr"/>
            <a:r>
              <a:rPr lang="ru-RU" sz="1500" b="1" i="1" dirty="0" smtClean="0">
                <a:latin typeface="Times New Roman" pitchFamily="18" charset="0"/>
                <a:cs typeface="Times New Roman" pitchFamily="18" charset="0"/>
              </a:rPr>
              <a:t>муниципальной услуги</a:t>
            </a:r>
            <a:endParaRPr lang="ru-RU" sz="15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Овал 42"/>
          <p:cNvSpPr/>
          <p:nvPr/>
        </p:nvSpPr>
        <p:spPr>
          <a:xfrm>
            <a:off x="8143900" y="571481"/>
            <a:ext cx="642942" cy="571504"/>
          </a:xfrm>
          <a:prstGeom prst="ellipse">
            <a:avLst/>
          </a:prstGeom>
          <a:solidFill>
            <a:schemeClr val="accent6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Овал 45"/>
          <p:cNvSpPr/>
          <p:nvPr/>
        </p:nvSpPr>
        <p:spPr>
          <a:xfrm>
            <a:off x="4000496" y="3857628"/>
            <a:ext cx="714380" cy="642942"/>
          </a:xfrm>
          <a:prstGeom prst="ellipse">
            <a:avLst/>
          </a:prstGeom>
          <a:solidFill>
            <a:schemeClr val="accent6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6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4848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00" y="44624"/>
            <a:ext cx="9061203" cy="6696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191638" y="980728"/>
            <a:ext cx="8772525" cy="544257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Заявление о предоставлении земельного участка в аренду без проведения торгов</a:t>
            </a: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 подлежит оформлению в соответствии с требованиями пункта 1 статьи 39.17 Земельного кодекса Российской Федерации с указанием: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 </a:t>
            </a:r>
          </a:p>
          <a:p>
            <a:pPr marR="0" lvl="0" indent="26670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- фамилии, имени, отчества, места жительства заявителя и реквизитов документа, удостоверяющего личность заявителя (для гражданина);</a:t>
            </a:r>
          </a:p>
          <a:p>
            <a:pPr marR="0" lvl="0" indent="26670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- наименования и места нахождения заявителя (для юридического лица), а также государственного регистрационного номера записи о государственной регистрации юридического лица в едином государственном реестре юридических лиц, идентификационного номера налогоплательщика, за исключением случаев, если заявителем является иностранное юридическое лицо;</a:t>
            </a:r>
          </a:p>
          <a:p>
            <a:pPr marR="0" lvl="0" indent="26670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- кадастрового номера испрашиваемого земельного участка;</a:t>
            </a:r>
          </a:p>
          <a:p>
            <a:pPr marR="0" lvl="0" indent="26670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- основания предоставления земельного участка без проведения торгов из числа предусмотренных пунктом 2 статьи 39.6 Земельного кодекса Российской Федерации;</a:t>
            </a:r>
          </a:p>
          <a:p>
            <a:pPr marR="0" lvl="0" indent="26670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-  вида права, на котором заявитель желает приобрести земельный участок, если предоставление земельного участка указанному заявителю допускается на нескольких видах прав (аренда);</a:t>
            </a:r>
          </a:p>
          <a:p>
            <a:pPr marR="0" lvl="0" indent="26670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- цели использования земельного участка;</a:t>
            </a:r>
          </a:p>
          <a:p>
            <a:pPr marR="0" lvl="0" indent="26670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- почтового адреса и (или) адреса электронной почты для связи с заявителем;</a:t>
            </a: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 </a:t>
            </a:r>
          </a:p>
          <a:p>
            <a:pPr marR="0" lvl="0" indent="26670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- реквизитов решения об изъятии земельного участка для государственных или муниципальных нужд </a:t>
            </a:r>
            <a:r>
              <a:rPr kumimoji="0" lang="ru-RU" sz="1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в случае, если</a:t>
            </a: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 земельный участок предоставляется взамен земельного участка, изымаемого для государственных или муниципальных нужд;</a:t>
            </a:r>
          </a:p>
          <a:p>
            <a:pPr marR="0" lvl="0" indent="26670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- реквизитов решения об утверждении документа территориального планирования и (или) проекта планировки территории </a:t>
            </a:r>
            <a:r>
              <a:rPr kumimoji="0" lang="ru-RU" sz="1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в случае, если</a:t>
            </a: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 земельный участок предоставляется для размещения объектов, предусмотренных этим документом и (или) этим проектом;</a:t>
            </a:r>
          </a:p>
          <a:p>
            <a:pPr marR="0" lvl="0" indent="26670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- реквизитов решения о предварительном согласовании предоставления земельного участка </a:t>
            </a:r>
            <a:r>
              <a:rPr kumimoji="0" lang="ru-RU" sz="1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в случае, если</a:t>
            </a: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 испрашиваемый земельный участок образовывался или его границы уточнялись на основании данного решения.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83568" y="116632"/>
            <a:ext cx="7920880" cy="577485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Оформление заявления о предоставлении земельного участка в аренду без проведения торгов</a:t>
            </a:r>
          </a:p>
        </p:txBody>
      </p:sp>
      <p:sp>
        <p:nvSpPr>
          <p:cNvPr id="11" name="Овал 10"/>
          <p:cNvSpPr/>
          <p:nvPr/>
        </p:nvSpPr>
        <p:spPr>
          <a:xfrm>
            <a:off x="285720" y="142852"/>
            <a:ext cx="571503" cy="500066"/>
          </a:xfrm>
          <a:prstGeom prst="ellipse">
            <a:avLst/>
          </a:prstGeom>
          <a:solidFill>
            <a:schemeClr val="accent6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5822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61203" cy="6696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191638" y="1196752"/>
            <a:ext cx="8772525" cy="52265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 cap="flat" cmpd="sng" algn="ctr">
            <a:solidFill>
              <a:srgbClr val="4BACC6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kumimoji="0" lang="ru-RU" sz="14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Times New Roman"/>
            </a:endParaRPr>
          </a:p>
          <a:p>
            <a:pPr lvl="0" algn="just"/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rPr>
              <a:t>К заявлению </a:t>
            </a:r>
            <a:r>
              <a:rPr kumimoji="0" lang="ru-RU" sz="1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rPr>
              <a:t>о предоставлении земельного участка в аренду без проведения торгов</a:t>
            </a: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rPr>
              <a:t> </a:t>
            </a: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rPr>
              <a:t>в </a:t>
            </a: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rPr>
              <a:t>соответствии с требованиями пункта </a:t>
            </a:r>
            <a:r>
              <a:rPr lang="ru-RU" sz="1400" kern="0" dirty="0">
                <a:solidFill>
                  <a:sysClr val="windowText" lastClr="000000"/>
                </a:solidFill>
                <a:latin typeface="Times New Roman"/>
                <a:ea typeface="Times New Roman"/>
              </a:rPr>
              <a:t>2</a:t>
            </a: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rPr>
              <a:t> </a:t>
            </a: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rPr>
              <a:t>статьи 39.17 Земельного кодекса Российской Федерации </a:t>
            </a:r>
            <a:r>
              <a:rPr lang="ru-RU" sz="1400" kern="0" dirty="0" smtClean="0">
                <a:solidFill>
                  <a:sysClr val="windowText" lastClr="000000"/>
                </a:solidFill>
                <a:latin typeface="Times New Roman"/>
                <a:ea typeface="Times New Roman"/>
              </a:rPr>
              <a:t>прилагаются </a:t>
            </a:r>
            <a:r>
              <a:rPr lang="ru-RU" sz="1400" kern="0" dirty="0">
                <a:solidFill>
                  <a:sysClr val="windowText" lastClr="000000"/>
                </a:solidFill>
                <a:latin typeface="Times New Roman"/>
                <a:ea typeface="Times New Roman"/>
              </a:rPr>
              <a:t>документы, предусмотренные подпунктами 1 и 4 - 6 пункта 2 статьи 39.15 </a:t>
            </a:r>
            <a:r>
              <a:rPr lang="ru-RU" sz="1400" kern="0" dirty="0" smtClean="0">
                <a:solidFill>
                  <a:sysClr val="windowText" lastClr="000000"/>
                </a:solidFill>
                <a:latin typeface="Times New Roman"/>
                <a:ea typeface="Times New Roman"/>
              </a:rPr>
              <a:t>указанного Кодекса, а именно:</a:t>
            </a:r>
          </a:p>
          <a:p>
            <a:pPr lvl="0" algn="ctr"/>
            <a:endParaRPr lang="ru-RU" sz="1400" kern="0" dirty="0">
              <a:solidFill>
                <a:sysClr val="windowText" lastClr="000000"/>
              </a:solidFill>
              <a:latin typeface="Times New Roman"/>
              <a:ea typeface="Times New Roman"/>
            </a:endParaRPr>
          </a:p>
          <a:p>
            <a:pPr lvl="0" indent="355600" algn="just"/>
            <a:r>
              <a:rPr lang="ru-RU" sz="1400" kern="0" dirty="0">
                <a:solidFill>
                  <a:sysClr val="windowText" lastClr="000000"/>
                </a:solidFill>
                <a:latin typeface="Times New Roman"/>
                <a:ea typeface="Times New Roman"/>
              </a:rPr>
              <a:t>- документы, подтверждающие право заявителя на приобретение земельного участка без проведения торгов и предусмотренные перечнем, установленным уполномоченным Правительством Российской Федерации федеральным органом исполнительной власти, за исключением документов, которые должны быть представлены в уполномоченный орган в порядке межведомственного информационного взаимодействия;</a:t>
            </a:r>
          </a:p>
          <a:p>
            <a:pPr lvl="0" indent="355600" algn="just"/>
            <a:r>
              <a:rPr lang="ru-RU" sz="1400" b="1" kern="0" dirty="0" smtClean="0">
                <a:solidFill>
                  <a:sysClr val="windowText" lastClr="000000"/>
                </a:solidFill>
                <a:latin typeface="Times New Roman"/>
                <a:ea typeface="Times New Roman"/>
              </a:rPr>
              <a:t>Перечень </a:t>
            </a:r>
            <a:r>
              <a:rPr lang="ru-RU" sz="1400" b="1" kern="0" dirty="0">
                <a:solidFill>
                  <a:sysClr val="windowText" lastClr="000000"/>
                </a:solidFill>
                <a:latin typeface="Times New Roman"/>
                <a:ea typeface="Times New Roman"/>
              </a:rPr>
              <a:t>документов, подтверждающих право заявителя на приобретение земельного участка без проведения </a:t>
            </a:r>
            <a:r>
              <a:rPr lang="ru-RU" sz="1400" b="1" kern="0" dirty="0" smtClean="0">
                <a:solidFill>
                  <a:sysClr val="windowText" lastClr="000000"/>
                </a:solidFill>
                <a:latin typeface="Times New Roman"/>
                <a:ea typeface="Times New Roman"/>
              </a:rPr>
              <a:t>торгов, </a:t>
            </a:r>
            <a:r>
              <a:rPr lang="ru-RU" sz="1400" b="1" kern="0" dirty="0">
                <a:solidFill>
                  <a:sysClr val="windowText" lastClr="000000"/>
                </a:solidFill>
                <a:latin typeface="Times New Roman"/>
                <a:ea typeface="Times New Roman"/>
              </a:rPr>
              <a:t>утвержден п</a:t>
            </a:r>
            <a:r>
              <a:rPr lang="ru-RU" sz="1400" b="1" kern="0" dirty="0" smtClean="0">
                <a:solidFill>
                  <a:sysClr val="windowText" lastClr="000000"/>
                </a:solidFill>
                <a:latin typeface="Times New Roman"/>
                <a:ea typeface="Times New Roman"/>
              </a:rPr>
              <a:t>риказом </a:t>
            </a:r>
            <a:r>
              <a:rPr lang="ru-RU" sz="1400" b="1" kern="0" dirty="0" err="1">
                <a:solidFill>
                  <a:sysClr val="windowText" lastClr="000000"/>
                </a:solidFill>
                <a:latin typeface="Times New Roman"/>
                <a:ea typeface="Times New Roman"/>
              </a:rPr>
              <a:t>Росреестра</a:t>
            </a:r>
            <a:r>
              <a:rPr lang="ru-RU" sz="1400" b="1" kern="0" dirty="0">
                <a:solidFill>
                  <a:sysClr val="windowText" lastClr="000000"/>
                </a:solidFill>
                <a:latin typeface="Times New Roman"/>
                <a:ea typeface="Times New Roman"/>
              </a:rPr>
              <a:t> от 02.09.2020 </a:t>
            </a:r>
            <a:r>
              <a:rPr lang="ru-RU" sz="1400" b="1" kern="0" dirty="0" smtClean="0">
                <a:solidFill>
                  <a:sysClr val="windowText" lastClr="000000"/>
                </a:solidFill>
                <a:latin typeface="Times New Roman"/>
                <a:ea typeface="Times New Roman"/>
              </a:rPr>
              <a:t>№ П/0321.</a:t>
            </a:r>
          </a:p>
          <a:p>
            <a:pPr lvl="0" indent="355600" algn="just"/>
            <a:r>
              <a:rPr lang="ru-RU" sz="1400" kern="0" dirty="0" smtClean="0">
                <a:latin typeface="Times New Roman"/>
                <a:ea typeface="Times New Roman"/>
              </a:rPr>
              <a:t>Следует отметить, что </a:t>
            </a:r>
            <a:r>
              <a:rPr lang="ru-RU" sz="1400" b="1" kern="0" dirty="0" smtClean="0">
                <a:latin typeface="Times New Roman"/>
                <a:ea typeface="Times New Roman"/>
              </a:rPr>
              <a:t>пункт 2 статьи 39.6  </a:t>
            </a:r>
            <a:r>
              <a:rPr lang="ru-RU" sz="1400" kern="0" dirty="0" smtClean="0">
                <a:latin typeface="Times New Roman"/>
                <a:ea typeface="Times New Roman"/>
              </a:rPr>
              <a:t>Земельного кодекса Российской Федерации закрепляет  </a:t>
            </a:r>
            <a:r>
              <a:rPr lang="ru-RU" sz="1400" kern="0" dirty="0">
                <a:latin typeface="Times New Roman"/>
                <a:ea typeface="Times New Roman"/>
              </a:rPr>
              <a:t>множество случаев </a:t>
            </a:r>
            <a:r>
              <a:rPr lang="ru-RU" sz="1400" kern="0" dirty="0" smtClean="0">
                <a:latin typeface="Times New Roman"/>
                <a:ea typeface="Times New Roman"/>
              </a:rPr>
              <a:t>предоставления земельных участков, находящихся </a:t>
            </a:r>
            <a:r>
              <a:rPr lang="ru-RU" sz="1400" kern="0" dirty="0">
                <a:latin typeface="Times New Roman"/>
                <a:ea typeface="Times New Roman"/>
              </a:rPr>
              <a:t>в государственной или муниципальной собственности, </a:t>
            </a:r>
            <a:r>
              <a:rPr lang="ru-RU" sz="1400" kern="0" dirty="0" smtClean="0">
                <a:latin typeface="Times New Roman"/>
                <a:ea typeface="Times New Roman"/>
              </a:rPr>
              <a:t>в аренду без </a:t>
            </a:r>
            <a:r>
              <a:rPr lang="ru-RU" sz="1400" kern="0" dirty="0">
                <a:latin typeface="Times New Roman"/>
                <a:ea typeface="Times New Roman"/>
              </a:rPr>
              <a:t>проведения </a:t>
            </a:r>
            <a:r>
              <a:rPr lang="ru-RU" sz="1400" kern="0" dirty="0" smtClean="0">
                <a:latin typeface="Times New Roman"/>
                <a:ea typeface="Times New Roman"/>
              </a:rPr>
              <a:t>торгов. При этом предусмотренные </a:t>
            </a:r>
            <a:r>
              <a:rPr lang="ru-RU" sz="1400" kern="0" dirty="0">
                <a:latin typeface="Times New Roman"/>
                <a:ea typeface="Times New Roman"/>
              </a:rPr>
              <a:t>Перечнем (</a:t>
            </a:r>
            <a:r>
              <a:rPr lang="ru-RU" sz="1400" kern="0" dirty="0" smtClean="0">
                <a:latin typeface="Times New Roman"/>
                <a:ea typeface="Times New Roman"/>
              </a:rPr>
              <a:t>Приказом </a:t>
            </a:r>
            <a:r>
              <a:rPr lang="ru-RU" sz="1400" kern="0" dirty="0" err="1">
                <a:latin typeface="Times New Roman"/>
                <a:ea typeface="Times New Roman"/>
              </a:rPr>
              <a:t>Росреестра</a:t>
            </a:r>
            <a:r>
              <a:rPr lang="ru-RU" sz="1400" kern="0" dirty="0">
                <a:latin typeface="Times New Roman"/>
                <a:ea typeface="Times New Roman"/>
              </a:rPr>
              <a:t> </a:t>
            </a:r>
            <a:r>
              <a:rPr lang="ru-RU" sz="1400" kern="0" dirty="0" smtClean="0">
                <a:latin typeface="Times New Roman"/>
                <a:ea typeface="Times New Roman"/>
              </a:rPr>
              <a:t/>
            </a:r>
            <a:br>
              <a:rPr lang="ru-RU" sz="1400" kern="0" dirty="0" smtClean="0">
                <a:latin typeface="Times New Roman"/>
                <a:ea typeface="Times New Roman"/>
              </a:rPr>
            </a:br>
            <a:r>
              <a:rPr lang="ru-RU" sz="1400" kern="0" dirty="0" smtClean="0">
                <a:latin typeface="Times New Roman"/>
                <a:ea typeface="Times New Roman"/>
              </a:rPr>
              <a:t>от </a:t>
            </a:r>
            <a:r>
              <a:rPr lang="ru-RU" sz="1400" kern="0" dirty="0">
                <a:latin typeface="Times New Roman"/>
                <a:ea typeface="Times New Roman"/>
              </a:rPr>
              <a:t>02.09.2020 № П/0321) документы прилагаются </a:t>
            </a:r>
            <a:r>
              <a:rPr lang="ru-RU" sz="1400" b="1" i="1" u="sng" kern="0" dirty="0">
                <a:latin typeface="Times New Roman"/>
                <a:ea typeface="Times New Roman"/>
              </a:rPr>
              <a:t>в зависимости от указываемого в заявлении </a:t>
            </a:r>
            <a:r>
              <a:rPr lang="ru-RU" sz="1400" b="1" i="1" u="sng" kern="0" dirty="0" smtClean="0">
                <a:latin typeface="Times New Roman"/>
                <a:ea typeface="Times New Roman"/>
              </a:rPr>
              <a:t>основания (случая) </a:t>
            </a:r>
            <a:r>
              <a:rPr lang="ru-RU" sz="1400" b="1" i="1" u="sng" kern="0" dirty="0">
                <a:latin typeface="Times New Roman"/>
                <a:ea typeface="Times New Roman"/>
              </a:rPr>
              <a:t>предоставления земельного участка без проведения торгов</a:t>
            </a:r>
            <a:r>
              <a:rPr lang="ru-RU" sz="1400" b="1" i="1" kern="0" dirty="0" smtClean="0">
                <a:latin typeface="Times New Roman"/>
                <a:ea typeface="Times New Roman"/>
              </a:rPr>
              <a:t>.</a:t>
            </a:r>
          </a:p>
          <a:p>
            <a:pPr lvl="0" algn="just"/>
            <a:endParaRPr lang="ru-RU" sz="1400" kern="0" dirty="0" smtClean="0">
              <a:solidFill>
                <a:schemeClr val="accent5">
                  <a:lumMod val="50000"/>
                </a:schemeClr>
              </a:solidFill>
              <a:latin typeface="Times New Roman"/>
              <a:ea typeface="Times New Roman"/>
            </a:endParaRPr>
          </a:p>
          <a:p>
            <a:pPr lvl="0" indent="355600" algn="just"/>
            <a:r>
              <a:rPr lang="ru-RU" sz="1400" kern="0" dirty="0">
                <a:solidFill>
                  <a:sysClr val="windowText" lastClr="000000"/>
                </a:solidFill>
                <a:latin typeface="Times New Roman"/>
                <a:ea typeface="Times New Roman"/>
              </a:rPr>
              <a:t>-</a:t>
            </a:r>
            <a:r>
              <a:rPr lang="ru-RU" sz="1400" kern="0" dirty="0" smtClean="0">
                <a:solidFill>
                  <a:sysClr val="windowText" lastClr="000000"/>
                </a:solidFill>
                <a:latin typeface="Times New Roman"/>
                <a:ea typeface="Times New Roman"/>
              </a:rPr>
              <a:t> документ</a:t>
            </a:r>
            <a:r>
              <a:rPr lang="ru-RU" sz="1400" kern="0" dirty="0">
                <a:solidFill>
                  <a:sysClr val="windowText" lastClr="000000"/>
                </a:solidFill>
                <a:latin typeface="Times New Roman"/>
                <a:ea typeface="Times New Roman"/>
              </a:rPr>
              <a:t>, подтверждающий полномочия представителя заявителя, в случае, если с заявлением о предварительном согласовании предоставления земельного участка обращается представитель заявителя</a:t>
            </a:r>
            <a:r>
              <a:rPr lang="ru-RU" sz="1400" kern="0" dirty="0" smtClean="0">
                <a:solidFill>
                  <a:sysClr val="windowText" lastClr="000000"/>
                </a:solidFill>
                <a:latin typeface="Times New Roman"/>
                <a:ea typeface="Times New Roman"/>
              </a:rPr>
              <a:t>;</a:t>
            </a:r>
          </a:p>
          <a:p>
            <a:pPr marL="3175" lvl="0" indent="352425" algn="just">
              <a:buFontTx/>
              <a:buChar char="-"/>
            </a:pPr>
            <a:endParaRPr lang="ru-RU" sz="1400" kern="0" dirty="0">
              <a:solidFill>
                <a:sysClr val="windowText" lastClr="000000"/>
              </a:solidFill>
              <a:latin typeface="Times New Roman"/>
              <a:ea typeface="Times New Roman"/>
            </a:endParaRPr>
          </a:p>
          <a:p>
            <a:pPr marL="3175" lvl="0" indent="352425" algn="just"/>
            <a:r>
              <a:rPr lang="ru-RU" sz="1400" kern="0" dirty="0">
                <a:solidFill>
                  <a:sysClr val="windowText" lastClr="000000"/>
                </a:solidFill>
                <a:latin typeface="Times New Roman"/>
                <a:ea typeface="Times New Roman"/>
              </a:rPr>
              <a:t>-</a:t>
            </a:r>
            <a:r>
              <a:rPr lang="ru-RU" sz="1400" kern="0" dirty="0" smtClean="0">
                <a:solidFill>
                  <a:sysClr val="windowText" lastClr="000000"/>
                </a:solidFill>
                <a:latin typeface="Times New Roman"/>
                <a:ea typeface="Times New Roman"/>
              </a:rPr>
              <a:t> </a:t>
            </a:r>
            <a:r>
              <a:rPr lang="ru-RU" sz="1400" kern="0" dirty="0">
                <a:solidFill>
                  <a:sysClr val="windowText" lastClr="000000"/>
                </a:solidFill>
                <a:latin typeface="Times New Roman"/>
                <a:ea typeface="Times New Roman"/>
              </a:rPr>
              <a:t>заверенный перевод на русский язык документов о государственной регистрации юридического лица в соответствии с законодательством иностранного государства в случае, если заявителем является иностранное юридическое </a:t>
            </a:r>
            <a:r>
              <a:rPr lang="ru-RU" sz="1400" kern="0" dirty="0" smtClean="0">
                <a:solidFill>
                  <a:sysClr val="windowText" lastClr="000000"/>
                </a:solidFill>
                <a:latin typeface="Times New Roman"/>
                <a:ea typeface="Times New Roman"/>
              </a:rPr>
              <a:t>лицо.</a:t>
            </a:r>
            <a:endParaRPr lang="ru-RU" sz="1400" kern="0" dirty="0">
              <a:solidFill>
                <a:sysClr val="windowText" lastClr="000000"/>
              </a:solidFill>
              <a:latin typeface="Times New Roman"/>
              <a:ea typeface="Times New Roman"/>
            </a:endParaRPr>
          </a:p>
          <a:p>
            <a:pPr lvl="0"/>
            <a:endParaRPr lang="ru-RU" sz="1200" kern="0" dirty="0">
              <a:solidFill>
                <a:sysClr val="windowText" lastClr="000000"/>
              </a:solidFill>
              <a:latin typeface="Times New Roman"/>
              <a:ea typeface="Times New Roman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Times New Roman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 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761933" y="145523"/>
            <a:ext cx="8064896" cy="730857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Сбор пакета документов, прилагаемых к заявлению</a:t>
            </a:r>
            <a:r>
              <a:rPr kumimoji="0" lang="ru-RU" sz="1400" b="1" i="1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 </a:t>
            </a: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о </a:t>
            </a:r>
            <a:r>
              <a:rPr kumimoji="0" lang="ru-RU" sz="1400" b="1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предоставлении земельного участка в аренду без проведения торгов</a:t>
            </a:r>
          </a:p>
        </p:txBody>
      </p:sp>
      <p:sp>
        <p:nvSpPr>
          <p:cNvPr id="8" name="Овал 7"/>
          <p:cNvSpPr/>
          <p:nvPr/>
        </p:nvSpPr>
        <p:spPr>
          <a:xfrm>
            <a:off x="357158" y="214290"/>
            <a:ext cx="571504" cy="571504"/>
          </a:xfrm>
          <a:prstGeom prst="ellipse">
            <a:avLst/>
          </a:prstGeom>
          <a:solidFill>
            <a:schemeClr val="accent6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9763291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00" y="44624"/>
            <a:ext cx="9061203" cy="6696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191638" y="1357298"/>
            <a:ext cx="8772525" cy="492922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 cap="flat" cmpd="sng" algn="ctr">
            <a:solidFill>
              <a:srgbClr val="4BACC6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 sz="1200" dirty="0" smtClean="0">
              <a:solidFill>
                <a:srgbClr val="000000"/>
              </a:solidFill>
              <a:latin typeface="&amp;quot"/>
            </a:endParaRPr>
          </a:p>
          <a:p>
            <a:pPr indent="355600" algn="just">
              <a:spcAft>
                <a:spcPts val="600"/>
              </a:spcAft>
            </a:pPr>
            <a:r>
              <a:rPr lang="ru-RU" sz="1400" kern="0" dirty="0">
                <a:solidFill>
                  <a:sysClr val="windowText" lastClr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Заявления от граждан и юридических лиц по вопросам </a:t>
            </a:r>
            <a:r>
              <a:rPr lang="ru-RU" sz="1400" kern="0" dirty="0" smtClean="0">
                <a:solidFill>
                  <a:sysClr val="windowText" lastClr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предоставления земельных участков, находящихся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 ведении органов местного самоуправления или в собственности муниципального образования</a:t>
            </a:r>
            <a:r>
              <a:rPr lang="ru-RU" sz="1400" kern="0" dirty="0" smtClean="0">
                <a:solidFill>
                  <a:sysClr val="windowText" lastClr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, без </a:t>
            </a:r>
            <a:r>
              <a:rPr lang="ru-RU" sz="1400" kern="0" dirty="0">
                <a:solidFill>
                  <a:sysClr val="windowText" lastClr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проведения </a:t>
            </a:r>
            <a:r>
              <a:rPr lang="ru-RU" sz="1400" kern="0" dirty="0" smtClean="0">
                <a:solidFill>
                  <a:sysClr val="windowText" lastClr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торгов оформляются в адрес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Администрация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Дальнереченского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городского округа </a:t>
            </a:r>
            <a:r>
              <a:rPr lang="ru-RU" sz="1400" kern="0" dirty="0" smtClean="0">
                <a:solidFill>
                  <a:sysClr val="windowText" lastClr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и подаются:</a:t>
            </a:r>
            <a:endParaRPr lang="ru-RU" sz="1400" kern="0" dirty="0">
              <a:solidFill>
                <a:sysClr val="windowText" lastClr="00000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171450" indent="-171450" algn="just">
              <a:spcAft>
                <a:spcPts val="600"/>
              </a:spcAft>
              <a:buFontTx/>
              <a:buChar char="-"/>
            </a:pPr>
            <a:r>
              <a:rPr lang="ru-RU" sz="1400" kern="0" dirty="0">
                <a:solidFill>
                  <a:sysClr val="windowText" lastClr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при личном обращении заявителя непосредственно </a:t>
            </a:r>
            <a:r>
              <a:rPr lang="ru-RU" sz="1400" kern="0" dirty="0" smtClean="0">
                <a:solidFill>
                  <a:sysClr val="windowText" lastClr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в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отдел </a:t>
            </a:r>
            <a:r>
              <a:rPr lang="ru-RU" sz="1400" smtClean="0">
                <a:latin typeface="Times New Roman" pitchFamily="18" charset="0"/>
                <a:cs typeface="Times New Roman" pitchFamily="18" charset="0"/>
              </a:rPr>
              <a:t>делопроизводства администрации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Дальнереченского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городского округа </a:t>
            </a:r>
            <a:r>
              <a:rPr lang="ru-RU" sz="1400" kern="0" dirty="0">
                <a:solidFill>
                  <a:sysClr val="windowText" lastClr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 </a:t>
            </a:r>
            <a:r>
              <a:rPr lang="ru-RU" sz="1400" kern="0" dirty="0" smtClean="0">
                <a:solidFill>
                  <a:sysClr val="windowText" lastClr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(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г. Дальнереченск, ул. Победы, 13,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каб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№ 25</a:t>
            </a:r>
            <a:r>
              <a:rPr lang="ru-RU" sz="1400" kern="0" dirty="0" smtClean="0">
                <a:solidFill>
                  <a:sysClr val="windowText" lastClr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);</a:t>
            </a:r>
            <a:endParaRPr lang="ru-RU" sz="1400" kern="0" dirty="0">
              <a:solidFill>
                <a:sysClr val="windowText" lastClr="00000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171450" indent="-171450" algn="just">
              <a:spcAft>
                <a:spcPts val="600"/>
              </a:spcAft>
              <a:buFontTx/>
              <a:buChar char="-"/>
            </a:pPr>
            <a:r>
              <a:rPr lang="ru-RU" sz="1400" kern="0" dirty="0">
                <a:solidFill>
                  <a:sysClr val="windowText" lastClr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посредством Интернет-приемной на официальном сайте администрации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Дальнереченского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городского округа </a:t>
            </a:r>
            <a:r>
              <a:rPr lang="ru-RU" sz="1400" kern="0" dirty="0" smtClean="0">
                <a:solidFill>
                  <a:sysClr val="windowText" lastClr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в </a:t>
            </a:r>
            <a:r>
              <a:rPr lang="ru-RU" sz="1400" kern="0" dirty="0">
                <a:solidFill>
                  <a:sysClr val="windowText" lastClr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информационно-телекоммуникационной сети </a:t>
            </a:r>
            <a:r>
              <a:rPr lang="ru-RU" sz="1400" kern="0" dirty="0" smtClean="0">
                <a:solidFill>
                  <a:sysClr val="windowText" lastClr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Интернет: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  <a:hlinkClick r:id="rId3"/>
              </a:rPr>
              <a:t> </a:t>
            </a:r>
            <a:r>
              <a:rPr lang="ru-RU" sz="14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dalnerechensk@mo.primorsky.ru</a:t>
            </a:r>
            <a:endParaRPr lang="ru-RU" sz="1400" b="1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ru-RU" sz="1400" kern="0" dirty="0" smtClean="0">
                <a:solidFill>
                  <a:sysClr val="windowText" lastClr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при </a:t>
            </a:r>
            <a:r>
              <a:rPr lang="ru-RU" sz="1400" kern="0" dirty="0">
                <a:solidFill>
                  <a:sysClr val="windowText" lastClr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личном обращении заявителя в </a:t>
            </a:r>
            <a:r>
              <a:rPr lang="ru-RU" sz="1400" kern="0" dirty="0" smtClean="0">
                <a:solidFill>
                  <a:sysClr val="windowText" lastClr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многофункциональный центр </a:t>
            </a:r>
            <a:r>
              <a:rPr lang="ru-RU" sz="1400" kern="0" dirty="0">
                <a:solidFill>
                  <a:sysClr val="windowText" lastClr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предоставления государственных и муниципальных услуг, </a:t>
            </a:r>
            <a:r>
              <a:rPr lang="ru-RU" sz="1400" kern="0" dirty="0" smtClean="0">
                <a:solidFill>
                  <a:sysClr val="windowText" lastClr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расположенный </a:t>
            </a:r>
            <a:r>
              <a:rPr lang="ru-RU" sz="1400" kern="0" dirty="0">
                <a:solidFill>
                  <a:sysClr val="windowText" lastClr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в г. </a:t>
            </a:r>
            <a:r>
              <a:rPr lang="ru-RU" sz="1400" kern="0" dirty="0" smtClean="0">
                <a:solidFill>
                  <a:sysClr val="windowText" lastClr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Дальнереченске </a:t>
            </a:r>
            <a:r>
              <a:rPr lang="ru-RU" sz="1400" kern="0" dirty="0">
                <a:solidFill>
                  <a:sysClr val="windowText" lastClr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по </a:t>
            </a:r>
            <a:r>
              <a:rPr lang="ru-RU" sz="1400" kern="0" dirty="0" smtClean="0">
                <a:solidFill>
                  <a:sysClr val="windowText" lastClr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адресу: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г. Дальнереченск, ул. Ленина, 101.</a:t>
            </a:r>
          </a:p>
          <a:p>
            <a:pPr algn="just">
              <a:buFontTx/>
              <a:buChar char="-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Единый телефон для справок: (423)222-11-11</a:t>
            </a:r>
            <a:endParaRPr lang="ru-RU" sz="1400" kern="0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endParaRPr lang="ru-RU" sz="1400" kern="0" dirty="0">
              <a:solidFill>
                <a:sysClr val="windowText" lastClr="00000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indent="355600" algn="just">
              <a:spcAft>
                <a:spcPts val="600"/>
              </a:spcAft>
            </a:pPr>
            <a:r>
              <a:rPr lang="ru-RU" sz="1400" kern="0" dirty="0" smtClean="0">
                <a:solidFill>
                  <a:sysClr val="windowText" lastClr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Сведения </a:t>
            </a:r>
            <a:r>
              <a:rPr lang="ru-RU" sz="1400" kern="0" dirty="0">
                <a:solidFill>
                  <a:sysClr val="windowText" lastClr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о месте нахождения, графике работы, адресе электронной почты, контактных телефонах МФЦ расположены на </a:t>
            </a:r>
            <a:r>
              <a:rPr lang="ru-RU" sz="1400" kern="0" dirty="0" smtClean="0">
                <a:solidFill>
                  <a:sysClr val="windowText" lastClr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сайте: </a:t>
            </a:r>
            <a:r>
              <a:rPr lang="en-US" sz="1400" b="1" i="1" u="sng" kern="0" dirty="0" smtClean="0">
                <a:solidFill>
                  <a:srgbClr val="0070C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https://mfc-25.ru</a:t>
            </a:r>
            <a:endParaRPr lang="ru-RU" sz="1400" b="1" i="1" kern="0" dirty="0" smtClean="0">
              <a:solidFill>
                <a:sysClr val="windowText" lastClr="00000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177800" lvl="0" indent="-177800" algn="just">
              <a:buFontTx/>
              <a:buChar char="-"/>
            </a:pPr>
            <a:r>
              <a:rPr lang="ru-RU" sz="1400" kern="0" dirty="0" smtClean="0">
                <a:solidFill>
                  <a:sysClr val="windowText" lastClr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 </a:t>
            </a:r>
            <a:r>
              <a:rPr lang="ru-RU" sz="1400" kern="0" dirty="0">
                <a:solidFill>
                  <a:sysClr val="windowText" lastClr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использованием федеральной государственной информационной системы </a:t>
            </a:r>
            <a:r>
              <a:rPr lang="ru-RU" sz="1400" b="1" kern="0" dirty="0" smtClean="0">
                <a:solidFill>
                  <a:sysClr val="windowText" lastClr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«Единый </a:t>
            </a:r>
            <a:r>
              <a:rPr lang="ru-RU" sz="1400" b="1" kern="0" dirty="0">
                <a:solidFill>
                  <a:sysClr val="windowText" lastClr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портал государственных и муниципальных услуг (функций</a:t>
            </a:r>
            <a:r>
              <a:rPr lang="ru-RU" sz="1400" b="1" kern="0" dirty="0" smtClean="0">
                <a:solidFill>
                  <a:sysClr val="windowText" lastClr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)»</a:t>
            </a:r>
            <a:r>
              <a:rPr lang="ru-RU" sz="1400" kern="0" dirty="0" smtClean="0">
                <a:solidFill>
                  <a:sysClr val="windowText" lastClr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(</a:t>
            </a:r>
            <a:r>
              <a:rPr lang="ru-RU" sz="1400" b="1" i="1" u="sng" kern="0" dirty="0">
                <a:solidFill>
                  <a:srgbClr val="0070C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www.gosuslugi.ru</a:t>
            </a:r>
            <a:r>
              <a:rPr lang="ru-RU" sz="1400" kern="0" dirty="0">
                <a:solidFill>
                  <a:sysClr val="windowText" lastClr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) </a:t>
            </a:r>
            <a:endParaRPr lang="ru-RU" sz="1400" kern="0" dirty="0" smtClean="0">
              <a:solidFill>
                <a:sysClr val="windowText" lastClr="00000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177800" lvl="0" indent="-177800" algn="just">
              <a:buFontTx/>
              <a:buChar char="-"/>
            </a:pPr>
            <a:r>
              <a:rPr lang="ru-RU" sz="1400" kern="0" dirty="0" smtClean="0">
                <a:solidFill>
                  <a:sysClr val="windowText" lastClr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с использованием региональной </a:t>
            </a:r>
            <a:r>
              <a:rPr lang="ru-RU" sz="1400" kern="0" dirty="0">
                <a:solidFill>
                  <a:sysClr val="windowText" lastClr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государственной информационной системы </a:t>
            </a:r>
            <a:r>
              <a:rPr lang="ru-RU" sz="1400" b="1" kern="0" dirty="0" smtClean="0">
                <a:solidFill>
                  <a:sysClr val="windowText" lastClr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«Региональный </a:t>
            </a:r>
            <a:r>
              <a:rPr lang="ru-RU" sz="1400" b="1" kern="0" dirty="0">
                <a:solidFill>
                  <a:sysClr val="windowText" lastClr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портал государственных и муниципальных </a:t>
            </a:r>
            <a:r>
              <a:rPr lang="ru-RU" sz="1400" b="1" kern="0" dirty="0" smtClean="0">
                <a:solidFill>
                  <a:sysClr val="windowText" lastClr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услуг (функций)» </a:t>
            </a:r>
            <a:r>
              <a:rPr lang="ru-RU" sz="1400" kern="0" dirty="0" smtClean="0">
                <a:solidFill>
                  <a:sysClr val="windowText" lastClr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(</a:t>
            </a:r>
            <a:r>
              <a:rPr lang="ru-RU" sz="1400" b="1" i="1" u="sng" kern="0" dirty="0">
                <a:solidFill>
                  <a:srgbClr val="0070C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https://pu.primorsky.ru</a:t>
            </a:r>
            <a:r>
              <a:rPr lang="ru-RU" sz="1400" kern="0" dirty="0" smtClean="0">
                <a:solidFill>
                  <a:sysClr val="windowText" lastClr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).</a:t>
            </a:r>
            <a:endParaRPr kumimoji="0" lang="ru-RU" sz="1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Times New Roman"/>
                <a:cs typeface="Times New Roman" pitchFamily="18" charset="0"/>
              </a:rPr>
              <a:t> 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28596" y="214290"/>
            <a:ext cx="8501122" cy="714380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</a:rPr>
              <a:t>Подача </a:t>
            </a:r>
            <a:r>
              <a:rPr lang="ru-RU" sz="1400" b="1" i="1" kern="0" dirty="0">
                <a:solidFill>
                  <a:schemeClr val="tx1"/>
                </a:solidFill>
                <a:latin typeface="Times New Roman"/>
                <a:ea typeface="Times New Roman"/>
              </a:rPr>
              <a:t>заявления </a:t>
            </a:r>
            <a:r>
              <a:rPr lang="ru-RU" sz="1400" b="1" i="1" kern="0" dirty="0" smtClean="0">
                <a:solidFill>
                  <a:schemeClr val="tx1"/>
                </a:solidFill>
                <a:latin typeface="Times New Roman"/>
                <a:ea typeface="Times New Roman"/>
              </a:rPr>
              <a:t>и прилагаемых к нему документов </a:t>
            </a:r>
          </a:p>
          <a:p>
            <a:pPr algn="ctr"/>
            <a:r>
              <a:rPr lang="ru-RU" sz="1400" b="1" i="1" kern="0" dirty="0" smtClean="0">
                <a:solidFill>
                  <a:schemeClr val="tx1"/>
                </a:solidFill>
                <a:latin typeface="Times New Roman"/>
                <a:ea typeface="Times New Roman"/>
              </a:rPr>
              <a:t>о </a:t>
            </a:r>
            <a:r>
              <a:rPr lang="ru-RU" sz="1400" b="1" i="1" kern="0" dirty="0">
                <a:solidFill>
                  <a:schemeClr val="tx1"/>
                </a:solidFill>
                <a:latin typeface="Times New Roman"/>
                <a:ea typeface="Times New Roman"/>
              </a:rPr>
              <a:t>предоставлении </a:t>
            </a:r>
            <a:r>
              <a:rPr lang="ru-RU" sz="1400" b="1" i="1" kern="0" dirty="0" smtClean="0">
                <a:solidFill>
                  <a:schemeClr val="tx1"/>
                </a:solidFill>
                <a:latin typeface="Times New Roman"/>
                <a:ea typeface="Times New Roman"/>
              </a:rPr>
              <a:t>земельных участков в аренду </a:t>
            </a:r>
            <a:r>
              <a:rPr lang="ru-RU" sz="1400" b="1" i="1" kern="0" dirty="0">
                <a:solidFill>
                  <a:schemeClr val="tx1"/>
                </a:solidFill>
                <a:latin typeface="Times New Roman"/>
                <a:ea typeface="Times New Roman"/>
              </a:rPr>
              <a:t>без проведения </a:t>
            </a:r>
            <a:r>
              <a:rPr lang="ru-RU" sz="1400" b="1" i="1" kern="0" dirty="0" smtClean="0">
                <a:solidFill>
                  <a:schemeClr val="tx1"/>
                </a:solidFill>
                <a:latin typeface="Times New Roman"/>
                <a:ea typeface="Times New Roman"/>
              </a:rPr>
              <a:t>торгов</a:t>
            </a:r>
            <a:endParaRPr lang="ru-RU" sz="1400" b="1" i="1" kern="0" dirty="0">
              <a:solidFill>
                <a:schemeClr val="tx1"/>
              </a:solidFill>
              <a:latin typeface="Times New Roman"/>
              <a:ea typeface="Times New Roman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71406" y="285728"/>
            <a:ext cx="571504" cy="571504"/>
          </a:xfrm>
          <a:prstGeom prst="ellipse">
            <a:avLst/>
          </a:prstGeom>
          <a:solidFill>
            <a:schemeClr val="accent6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58249209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651</TotalTime>
  <Words>535</Words>
  <Application>Microsoft Office PowerPoint</Application>
  <PresentationFormat>Экран (4:3)</PresentationFormat>
  <Paragraphs>76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Алена Олеговна Синицкая</dc:creator>
  <cp:lastModifiedBy>master</cp:lastModifiedBy>
  <cp:revision>53</cp:revision>
  <dcterms:created xsi:type="dcterms:W3CDTF">2022-04-14T05:37:17Z</dcterms:created>
  <dcterms:modified xsi:type="dcterms:W3CDTF">2022-05-26T01:59:36Z</dcterms:modified>
</cp:coreProperties>
</file>