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dalnerechensk@mo.primorsky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7" y="71414"/>
            <a:ext cx="9001188" cy="664373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3357554" y="214290"/>
            <a:ext cx="2928958" cy="1643074"/>
          </a:xfrm>
          <a:prstGeom prst="round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</a:rPr>
              <a:t>Подача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заявления о  подготовке аукциона на право заключения договора аренды земельного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участка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</a:rPr>
              <a:t>и прилагаемых к нему документов</a:t>
            </a:r>
            <a:r>
              <a:rPr kumimoji="0" lang="ru-RU" sz="14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57950" y="1357298"/>
            <a:ext cx="2643206" cy="1214445"/>
          </a:xfrm>
          <a:prstGeom prst="round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Прием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и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регистрация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заявления о предоставлении муниципальной услуги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16535" y="2214554"/>
            <a:ext cx="6066531" cy="2214578"/>
          </a:xfrm>
          <a:prstGeom prst="round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ru-RU" sz="1200" kern="0" dirty="0">
              <a:solidFill>
                <a:sysClr val="window" lastClr="FFFFFF"/>
              </a:solidFill>
              <a:latin typeface="Times New Roman"/>
              <a:ea typeface="Times New Roman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643702" y="2428868"/>
            <a:ext cx="2286016" cy="1143008"/>
          </a:xfrm>
          <a:prstGeom prst="ellipse">
            <a:avLst/>
          </a:prstGeom>
          <a:solidFill>
            <a:srgbClr val="FFFF00"/>
          </a:solidFill>
          <a:ln w="19050"/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/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поступления обращения заявителя (представителя заявителя)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2285992"/>
            <a:ext cx="578647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заявления о предоставлении муниципальной услуги</a:t>
            </a:r>
          </a:p>
          <a:p>
            <a:pPr algn="ctr"/>
            <a:endParaRPr lang="ru-RU" sz="1200" dirty="0"/>
          </a:p>
          <a:p>
            <a:pPr algn="ctr"/>
            <a:endParaRPr lang="ru-RU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285474" y="4000504"/>
            <a:ext cx="56975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срок не более чем два месяца со дня поступления </a:t>
            </a: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соответствующего заявления:</a:t>
            </a:r>
            <a:endParaRPr lang="ru-RU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9429" y="214291"/>
            <a:ext cx="2568059" cy="1714511"/>
          </a:xfrm>
          <a:prstGeom prst="roundRect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lvl="0" algn="ctr"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Оформление </a:t>
            </a:r>
            <a:r>
              <a:rPr kumimoji="0" lang="ru-RU" sz="14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заявления о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подготовке аукциона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на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право заключения договора аренды земельного участка с приложением необходимых документов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5720" y="2571744"/>
            <a:ext cx="5786478" cy="7143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28575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2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Направление межведомственных запросов, в т.ч. при строительстве - получение </a:t>
            </a:r>
            <a:r>
              <a:rPr lang="ru-RU" sz="1200" kern="0" dirty="0">
                <a:solidFill>
                  <a:schemeClr val="tx1"/>
                </a:solidFill>
                <a:latin typeface="Times New Roman"/>
                <a:ea typeface="Times New Roman"/>
              </a:rPr>
              <a:t>информации о возможности подключения (технологического присоединения) объектов капитального строительства к сетям инженерно-технического </a:t>
            </a:r>
            <a:r>
              <a:rPr lang="ru-RU" sz="12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обеспечения</a:t>
            </a:r>
            <a:endParaRPr lang="ru-RU" sz="1200" kern="0" dirty="0">
              <a:solidFill>
                <a:schemeClr val="tx1"/>
              </a:solidFill>
              <a:latin typeface="Times New Roman"/>
              <a:ea typeface="Times New Roman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00034" y="3357563"/>
            <a:ext cx="5286412" cy="57150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2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Проведение анализа </a:t>
            </a:r>
            <a:r>
              <a:rPr lang="ru-RU" sz="1200" kern="0" dirty="0">
                <a:solidFill>
                  <a:schemeClr val="tx1"/>
                </a:solidFill>
                <a:latin typeface="Times New Roman"/>
                <a:ea typeface="Times New Roman"/>
              </a:rPr>
              <a:t>полученных </a:t>
            </a:r>
            <a:r>
              <a:rPr lang="ru-RU" sz="12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сведений, установление наличия/отсутствия оснований </a:t>
            </a:r>
            <a:r>
              <a:rPr lang="ru-RU" sz="1200" kern="0" dirty="0">
                <a:solidFill>
                  <a:schemeClr val="tx1"/>
                </a:solidFill>
                <a:latin typeface="Times New Roman"/>
                <a:ea typeface="Times New Roman"/>
              </a:rPr>
              <a:t>для отказа </a:t>
            </a:r>
            <a:r>
              <a:rPr lang="ru-RU" sz="12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в</a:t>
            </a:r>
          </a:p>
          <a:p>
            <a:pPr lvl="0" algn="ctr"/>
            <a:r>
              <a:rPr lang="ru-RU" sz="12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z="1200" kern="0" dirty="0">
                <a:solidFill>
                  <a:schemeClr val="tx1"/>
                </a:solidFill>
                <a:latin typeface="Times New Roman"/>
                <a:ea typeface="Times New Roman"/>
              </a:rPr>
              <a:t>предоставлении муниципальной услуги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V="1">
            <a:off x="6183066" y="4744663"/>
            <a:ext cx="0" cy="1440109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3286118" y="4572010"/>
            <a:ext cx="285751" cy="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1419635" y="4748008"/>
            <a:ext cx="4763431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1415192" y="4744663"/>
            <a:ext cx="0" cy="1512117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41118" y="4838665"/>
            <a:ext cx="3359312" cy="534551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отсутствии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оснований,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предусмотренных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пунктом 8 статьи 39.11 ЗК РФ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656172" y="4876401"/>
            <a:ext cx="3344852" cy="496815"/>
          </a:xfrm>
          <a:prstGeom prst="rect">
            <a:avLst/>
          </a:prstGeom>
          <a:ln w="28575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наличии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оснований, предусмотренных пунктом 8 статьи 39.11 ЗК РФ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34355" y="5647552"/>
            <a:ext cx="2736304" cy="99615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и</a:t>
            </a:r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здание распорядительного акта о </a:t>
            </a:r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проведении </a:t>
            </a:r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аукциона на </a:t>
            </a:r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право заключения договора аренды земельного участка 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814914" y="5647552"/>
            <a:ext cx="2736304" cy="996158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п</a:t>
            </a:r>
            <a:r>
              <a:rPr lang="ru-RU" sz="1400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ринятие решения об отказе в проведении аукциона на </a:t>
            </a:r>
            <a:r>
              <a:rPr lang="ru-RU" sz="1400" kern="0" dirty="0">
                <a:solidFill>
                  <a:schemeClr val="tx1"/>
                </a:solidFill>
                <a:latin typeface="Times New Roman"/>
                <a:ea typeface="Times New Roman"/>
              </a:rPr>
              <a:t>право заключения договора аренды земельного участка </a:t>
            </a:r>
          </a:p>
        </p:txBody>
      </p:sp>
      <p:sp>
        <p:nvSpPr>
          <p:cNvPr id="31" name="Овал 30"/>
          <p:cNvSpPr/>
          <p:nvPr/>
        </p:nvSpPr>
        <p:spPr>
          <a:xfrm>
            <a:off x="142844" y="142852"/>
            <a:ext cx="500066" cy="428628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Нашивка 37"/>
          <p:cNvSpPr/>
          <p:nvPr/>
        </p:nvSpPr>
        <p:spPr>
          <a:xfrm>
            <a:off x="2857488" y="928670"/>
            <a:ext cx="484632" cy="500066"/>
          </a:xfrm>
          <a:prstGeom prst="chevron">
            <a:avLst>
              <a:gd name="adj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3071802" y="142853"/>
            <a:ext cx="500066" cy="500066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9" name="Овал 48"/>
          <p:cNvSpPr/>
          <p:nvPr/>
        </p:nvSpPr>
        <p:spPr>
          <a:xfrm>
            <a:off x="8429652" y="1142984"/>
            <a:ext cx="571504" cy="500066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0" name="Нашивка 49"/>
          <p:cNvSpPr/>
          <p:nvPr/>
        </p:nvSpPr>
        <p:spPr>
          <a:xfrm rot="2896211">
            <a:off x="6371231" y="932466"/>
            <a:ext cx="503519" cy="457215"/>
          </a:xfrm>
          <a:prstGeom prst="chevron">
            <a:avLst>
              <a:gd name="adj" fmla="val 5174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Нашивка 50"/>
          <p:cNvSpPr/>
          <p:nvPr/>
        </p:nvSpPr>
        <p:spPr>
          <a:xfrm rot="8700601">
            <a:off x="6112328" y="2417844"/>
            <a:ext cx="515014" cy="484632"/>
          </a:xfrm>
          <a:prstGeom prst="chevr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142844" y="1928802"/>
            <a:ext cx="500066" cy="428628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07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0" y="44624"/>
            <a:ext cx="9061203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91638" y="980728"/>
            <a:ext cx="8772525" cy="5442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lvl="0" algn="ctr">
              <a:defRPr/>
            </a:pP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lvl="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 </a:t>
            </a:r>
            <a:r>
              <a:rPr lang="ru-RU" sz="1400" b="1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заявлении о  подготовке аукциона на право заключения договора аренды земельного 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участка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должны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быть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указаны: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 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фамилия, имя, отчество, место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жительства заявителя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и реквизиты документа, удостоверяющего личность заявителя (для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гражданина);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наименование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и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место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нахождения заявителя (для юридического лица), а также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государственный регистрационный номер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записи о государственной регистрации юридического лица в едином государственном реестре юридических лиц,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идентификационный номер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налогоплательщика, за исключением случаев, если заявителем является иностранное юридическое лицо;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кадастровый номер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испрашиваемого земельного участка;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вид права (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аренда);</a:t>
            </a:r>
          </a:p>
          <a:p>
            <a:pPr marR="0" lvl="0" indent="2667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- цели использования земельного участка;</a:t>
            </a:r>
          </a:p>
          <a:p>
            <a:pPr marL="285750" marR="0" lvl="0" indent="-190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почтовый адрес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и (или)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адрес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электронной почты для связи с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заявителем.</a:t>
            </a:r>
          </a:p>
          <a:p>
            <a:pPr marL="285750" marR="0" lvl="0" indent="-2857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ru-RU" sz="14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  <a:p>
            <a:pPr lvl="0" algn="just">
              <a:defRPr/>
            </a:pP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К </a:t>
            </a:r>
            <a:r>
              <a:rPr lang="ru-RU" sz="1400" b="1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заявлению о  подготовке аукциона на право заключения договора аренды земельного участка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 прилагаются:</a:t>
            </a:r>
          </a:p>
          <a:p>
            <a:pPr marL="285750" lvl="0" indent="-285750" algn="just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-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документ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, подтверждающий полномочия представителя заявителя (в случае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обращения</a:t>
            </a:r>
            <a:r>
              <a:rPr lang="en-US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представителя</a:t>
            </a:r>
            <a:r>
              <a:rPr lang="en-US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заявителя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);</a:t>
            </a:r>
          </a:p>
          <a:p>
            <a:pPr marL="285750" lvl="0" indent="-285750" algn="just">
              <a:defRPr/>
            </a:pPr>
            <a:r>
              <a:rPr lang="en-US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-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заверенный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перевод на русский язык документов о государственной регистрации юридического лица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в</a:t>
            </a:r>
            <a:r>
              <a:rPr lang="en-US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соответствии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с законодательством иностранного государства </a:t>
            </a:r>
            <a:r>
              <a:rPr lang="ru-RU" sz="1400" b="1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в случае, если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 заявителем является иностранное юридическое лицо.</a:t>
            </a:r>
          </a:p>
          <a:p>
            <a:pPr marL="285750" lvl="0" indent="-285750" algn="just">
              <a:buFontTx/>
              <a:buChar char="-"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 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3568" y="116632"/>
            <a:ext cx="8103274" cy="5774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kumimoji="0" lang="ru-RU" sz="14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Оформление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заявления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о 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подготовке аукциона на право заключения договора аренды земельного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участка</a:t>
            </a:r>
            <a:r>
              <a:rPr kumimoji="0" lang="en-US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с</a:t>
            </a:r>
            <a:r>
              <a:rPr kumimoji="0" lang="ru-RU" sz="1400" b="1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приложением необходимых документов</a:t>
            </a:r>
            <a:endParaRPr kumimoji="0" lang="ru-RU" sz="14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14282" y="142852"/>
            <a:ext cx="571504" cy="500066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82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0" y="44624"/>
            <a:ext cx="9061203" cy="6696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91638" y="1357298"/>
            <a:ext cx="8772525" cy="50960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sz="1200" dirty="0" smtClean="0">
              <a:solidFill>
                <a:srgbClr val="000000"/>
              </a:solidFill>
              <a:latin typeface="&amp;quot"/>
            </a:endParaRPr>
          </a:p>
          <a:p>
            <a:pPr indent="355600" algn="just">
              <a:spcAft>
                <a:spcPts val="600"/>
              </a:spcAft>
            </a:pP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Заявления от граждан и юридических лиц по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вопросам подготовки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аукциона на право заключения договора аренды земельного участка оформляются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адрес Управления муниципальной собственности г. Владивостока и подаются:</a:t>
            </a:r>
          </a:p>
          <a:p>
            <a:pPr indent="355600" algn="just"/>
            <a:endParaRPr lang="ru-RU" sz="1400" kern="0" dirty="0">
              <a:solidFill>
                <a:sysClr val="windowText" lastClr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при личном обращении заявителя непосредственно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отдел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делопроизводства администрации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Дальнереченского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городского округа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(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г. Дальнереченск, ул. Победы, 13,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№ 25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);</a:t>
            </a:r>
            <a:endParaRPr lang="ru-RU" sz="1400" kern="0" dirty="0">
              <a:solidFill>
                <a:sysClr val="windowText" lastClr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71450" indent="-171450" algn="just">
              <a:spcAft>
                <a:spcPts val="600"/>
              </a:spcAft>
              <a:buFontTx/>
              <a:buChar char="-"/>
            </a:pP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посредством Интернет-приемной на официальном сайте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администрации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Дальнереченского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городского округа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информационно-телекоммуникационной сети Интернет: </a:t>
            </a:r>
            <a:r>
              <a:rPr lang="ru-RU" sz="1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dalnerechensk@mo.primorsky.ru</a:t>
            </a: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 при личном обращении заявителя в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многофункциональный центр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предоставления государственных и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муниципальных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услуг,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расположенный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г. Дальнереченске по адресу: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г. Дальнереченск, ул. Ленина, 101.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Единый телефон для справок: (423)222-11-11</a:t>
            </a:r>
            <a:endParaRPr lang="ru-RU" sz="1400" kern="0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kern="0" dirty="0">
              <a:solidFill>
                <a:sysClr val="windowText" lastClr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355600" algn="just">
              <a:spcAft>
                <a:spcPts val="600"/>
              </a:spcAft>
            </a:pP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Сведения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 месте нахождения, графике работы, адресе электронной почты, контактных телефонах МФЦ расположены на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сайте: </a:t>
            </a:r>
            <a:r>
              <a:rPr lang="en-US" sz="1400" b="1" i="1" u="sng" kern="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https://mfc-25.ru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marL="177800" lvl="0" indent="-177800" algn="just">
              <a:buFontTx/>
              <a:buChar char="-"/>
            </a:pP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использованием федеральной государственной информационной системы 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«Единый </a:t>
            </a:r>
            <a:r>
              <a:rPr lang="ru-RU" sz="1400" b="1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портал государственных и муниципальных услуг (функций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)»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</a:t>
            </a:r>
            <a:r>
              <a:rPr lang="ru-RU" sz="1400" b="1" i="1" u="sng" kern="0" dirty="0" err="1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www.gosuslugi.ru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 </a:t>
            </a:r>
            <a:endParaRPr lang="ru-RU" sz="1400" kern="0" dirty="0" smtClean="0">
              <a:solidFill>
                <a:sysClr val="windowText" lastClr="0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77800" lvl="0" indent="-177800" algn="just">
              <a:buFontTx/>
              <a:buChar char="-"/>
            </a:pP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 использованием региональной </a:t>
            </a:r>
            <a:r>
              <a:rPr lang="ru-RU" sz="1400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государственной информационной системы 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«Региональный </a:t>
            </a:r>
            <a:r>
              <a:rPr lang="ru-RU" sz="1400" b="1" kern="0" dirty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портал государственных и муниципальных </a:t>
            </a:r>
            <a:r>
              <a:rPr lang="ru-RU" sz="1400" b="1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услуг (функций)» 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1400" b="1" i="1" u="sng" kern="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https://pu.primorsky.ru</a:t>
            </a:r>
            <a:r>
              <a:rPr lang="ru-RU" sz="1400" kern="0" dirty="0" smtClean="0">
                <a:solidFill>
                  <a:sysClr val="windowText" lastClr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).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8596" y="142852"/>
            <a:ext cx="8298779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Times New Roman"/>
              </a:rPr>
              <a:t>Подача </a:t>
            </a:r>
            <a:r>
              <a:rPr lang="ru-RU" sz="1400" b="1" i="1" kern="0" dirty="0">
                <a:solidFill>
                  <a:schemeClr val="tx1"/>
                </a:solidFill>
                <a:latin typeface="Times New Roman"/>
                <a:ea typeface="Times New Roman"/>
              </a:rPr>
              <a:t>заявления </a:t>
            </a:r>
            <a:r>
              <a:rPr lang="ru-RU" sz="1400" b="1" i="1" kern="0" dirty="0" smtClean="0">
                <a:solidFill>
                  <a:schemeClr val="tx1"/>
                </a:solidFill>
                <a:latin typeface="Times New Roman"/>
                <a:ea typeface="Times New Roman"/>
              </a:rPr>
              <a:t>и прилагаемых к нему документов на</a:t>
            </a:r>
          </a:p>
          <a:p>
            <a:pPr lvl="0"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проведение аукциона на право заключения договора аренды земельного участка, находящегося в ведении органов местного самоуправления или в собственности муниципального образования</a:t>
            </a:r>
            <a:endParaRPr lang="ru-RU" sz="1400" b="1" i="1" kern="0" dirty="0">
              <a:solidFill>
                <a:schemeClr val="tx1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1406" y="285728"/>
            <a:ext cx="571504" cy="500066"/>
          </a:xfrm>
          <a:prstGeom prst="ellipse">
            <a:avLst/>
          </a:prstGeom>
          <a:solidFill>
            <a:schemeClr val="accent6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824920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270</Words>
  <Application>Microsoft Office PowerPoint</Application>
  <PresentationFormat>Экран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Алена Олеговна Синицкая</dc:creator>
  <cp:lastModifiedBy>master</cp:lastModifiedBy>
  <cp:revision>39</cp:revision>
  <dcterms:created xsi:type="dcterms:W3CDTF">2022-04-14T05:37:17Z</dcterms:created>
  <dcterms:modified xsi:type="dcterms:W3CDTF">2022-05-26T02:00:03Z</dcterms:modified>
</cp:coreProperties>
</file>