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40925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04"/>
    <a:srgbClr val="FFFFFF"/>
    <a:srgbClr val="CD3535"/>
    <a:srgbClr val="F1450F"/>
    <a:srgbClr val="24ABC2"/>
    <a:srgbClr val="36C3DA"/>
    <a:srgbClr val="25C6FF"/>
    <a:srgbClr val="E46C0A"/>
    <a:srgbClr val="2778BB"/>
    <a:srgbClr val="2D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05" autoAdjust="0"/>
    <p:restoredTop sz="96357" autoAdjust="0"/>
  </p:normalViewPr>
  <p:slideViewPr>
    <p:cSldViewPr snapToObjects="1">
      <p:cViewPr>
        <p:scale>
          <a:sx n="110" d="100"/>
          <a:sy n="110" d="100"/>
        </p:scale>
        <p:origin x="-2730" y="-72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155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2155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sv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ns25.ktalk.ru/fkngchx4gs80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178692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296085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34BD9E14-29F9-9642-BFAE-C66AE541131E}"/>
              </a:ext>
            </a:extLst>
          </p:cNvPr>
          <p:cNvSpPr/>
          <p:nvPr/>
        </p:nvSpPr>
        <p:spPr>
          <a:xfrm>
            <a:off x="5339822" y="8370636"/>
            <a:ext cx="1206451" cy="1172036"/>
          </a:xfrm>
          <a:custGeom>
            <a:avLst/>
            <a:gdLst>
              <a:gd name="connsiteX0" fmla="*/ 1103086 w 1206451"/>
              <a:gd name="connsiteY0" fmla="*/ 0 h 1172036"/>
              <a:gd name="connsiteX1" fmla="*/ 1206451 w 1206451"/>
              <a:gd name="connsiteY1" fmla="*/ 103365 h 1172036"/>
              <a:gd name="connsiteX2" fmla="*/ 1206451 w 1206451"/>
              <a:gd name="connsiteY2" fmla="*/ 1068672 h 1172036"/>
              <a:gd name="connsiteX3" fmla="*/ 1103086 w 1206451"/>
              <a:gd name="connsiteY3" fmla="*/ 1172036 h 1172036"/>
              <a:gd name="connsiteX4" fmla="*/ 103365 w 1206451"/>
              <a:gd name="connsiteY4" fmla="*/ 1172036 h 1172036"/>
              <a:gd name="connsiteX5" fmla="*/ 0 w 1206451"/>
              <a:gd name="connsiteY5" fmla="*/ 1068672 h 1172036"/>
              <a:gd name="connsiteX6" fmla="*/ 0 w 1206451"/>
              <a:gd name="connsiteY6" fmla="*/ 103365 h 1172036"/>
              <a:gd name="connsiteX7" fmla="*/ 103365 w 1206451"/>
              <a:gd name="connsiteY7" fmla="*/ 0 h 117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6451" h="1172036">
                <a:moveTo>
                  <a:pt x="1103086" y="0"/>
                </a:moveTo>
                <a:cubicBezTo>
                  <a:pt x="1160173" y="0"/>
                  <a:pt x="1206451" y="46278"/>
                  <a:pt x="1206451" y="103365"/>
                </a:cubicBezTo>
                <a:lnTo>
                  <a:pt x="1206451" y="1068672"/>
                </a:lnTo>
                <a:cubicBezTo>
                  <a:pt x="1206451" y="1125758"/>
                  <a:pt x="1160173" y="1172036"/>
                  <a:pt x="1103086" y="1172036"/>
                </a:cubicBezTo>
                <a:lnTo>
                  <a:pt x="103365" y="1172036"/>
                </a:lnTo>
                <a:cubicBezTo>
                  <a:pt x="46278" y="1172036"/>
                  <a:pt x="0" y="1125758"/>
                  <a:pt x="0" y="1068672"/>
                </a:cubicBezTo>
                <a:lnTo>
                  <a:pt x="0" y="103365"/>
                </a:lnTo>
                <a:cubicBezTo>
                  <a:pt x="0" y="46278"/>
                  <a:pt x="46278" y="0"/>
                  <a:pt x="103365" y="0"/>
                </a:cubicBezTo>
                <a:close/>
              </a:path>
            </a:pathLst>
          </a:custGeom>
          <a:solidFill>
            <a:srgbClr val="F2F5FB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822E1AD1-9425-9E40-700A-8675C9229A98}"/>
              </a:ext>
            </a:extLst>
          </p:cNvPr>
          <p:cNvSpPr/>
          <p:nvPr/>
        </p:nvSpPr>
        <p:spPr>
          <a:xfrm>
            <a:off x="4690878" y="8646480"/>
            <a:ext cx="292340" cy="494205"/>
          </a:xfrm>
          <a:custGeom>
            <a:avLst/>
            <a:gdLst>
              <a:gd name="connsiteX0" fmla="*/ 248197 w 292340"/>
              <a:gd name="connsiteY0" fmla="*/ 0 h 494205"/>
              <a:gd name="connsiteX1" fmla="*/ 292340 w 292340"/>
              <a:gd name="connsiteY1" fmla="*/ 44143 h 494205"/>
              <a:gd name="connsiteX2" fmla="*/ 292340 w 292340"/>
              <a:gd name="connsiteY2" fmla="*/ 450063 h 494205"/>
              <a:gd name="connsiteX3" fmla="*/ 248197 w 292340"/>
              <a:gd name="connsiteY3" fmla="*/ 494206 h 494205"/>
              <a:gd name="connsiteX4" fmla="*/ 44143 w 292340"/>
              <a:gd name="connsiteY4" fmla="*/ 494206 h 494205"/>
              <a:gd name="connsiteX5" fmla="*/ 0 w 292340"/>
              <a:gd name="connsiteY5" fmla="*/ 450063 h 494205"/>
              <a:gd name="connsiteX6" fmla="*/ 0 w 292340"/>
              <a:gd name="connsiteY6" fmla="*/ 44143 h 494205"/>
              <a:gd name="connsiteX7" fmla="*/ 44143 w 292340"/>
              <a:gd name="connsiteY7" fmla="*/ 0 h 49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40" h="494205">
                <a:moveTo>
                  <a:pt x="248197" y="0"/>
                </a:moveTo>
                <a:cubicBezTo>
                  <a:pt x="272577" y="0"/>
                  <a:pt x="292340" y="19763"/>
                  <a:pt x="292340" y="44143"/>
                </a:cubicBezTo>
                <a:lnTo>
                  <a:pt x="292340" y="450063"/>
                </a:lnTo>
                <a:cubicBezTo>
                  <a:pt x="292340" y="474442"/>
                  <a:pt x="272577" y="494206"/>
                  <a:pt x="248197" y="494206"/>
                </a:cubicBezTo>
                <a:lnTo>
                  <a:pt x="44143" y="494206"/>
                </a:lnTo>
                <a:cubicBezTo>
                  <a:pt x="19763" y="494206"/>
                  <a:pt x="0" y="474442"/>
                  <a:pt x="0" y="450063"/>
                </a:cubicBezTo>
                <a:lnTo>
                  <a:pt x="0" y="44143"/>
                </a:lnTo>
                <a:cubicBezTo>
                  <a:pt x="0" y="19763"/>
                  <a:pt x="19763" y="0"/>
                  <a:pt x="44143" y="0"/>
                </a:cubicBezTo>
                <a:close/>
              </a:path>
            </a:pathLst>
          </a:custGeom>
          <a:solidFill>
            <a:srgbClr val="C9EAFA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DABB3318-4941-D4B7-6170-5543A86A386A}"/>
              </a:ext>
            </a:extLst>
          </p:cNvPr>
          <p:cNvSpPr/>
          <p:nvPr/>
        </p:nvSpPr>
        <p:spPr>
          <a:xfrm>
            <a:off x="4822307" y="8370636"/>
            <a:ext cx="559021" cy="1135433"/>
          </a:xfrm>
          <a:custGeom>
            <a:avLst/>
            <a:gdLst>
              <a:gd name="connsiteX0" fmla="*/ 0 w 559021"/>
              <a:gd name="connsiteY0" fmla="*/ 341104 h 1135433"/>
              <a:gd name="connsiteX1" fmla="*/ 559022 w 559021"/>
              <a:gd name="connsiteY1" fmla="*/ 0 h 1135433"/>
              <a:gd name="connsiteX2" fmla="*/ 517676 w 559021"/>
              <a:gd name="connsiteY2" fmla="*/ 1135433 h 1135433"/>
              <a:gd name="connsiteX3" fmla="*/ 0 w 559021"/>
              <a:gd name="connsiteY3" fmla="*/ 382450 h 1135433"/>
              <a:gd name="connsiteX4" fmla="*/ 0 w 559021"/>
              <a:gd name="connsiteY4" fmla="*/ 341104 h 1135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021" h="1135433">
                <a:moveTo>
                  <a:pt x="0" y="341104"/>
                </a:moveTo>
                <a:lnTo>
                  <a:pt x="559022" y="0"/>
                </a:lnTo>
                <a:lnTo>
                  <a:pt x="517676" y="1135433"/>
                </a:lnTo>
                <a:lnTo>
                  <a:pt x="0" y="382450"/>
                </a:lnTo>
                <a:lnTo>
                  <a:pt x="0" y="341104"/>
                </a:lnTo>
                <a:close/>
              </a:path>
            </a:pathLst>
          </a:custGeom>
          <a:solidFill>
            <a:srgbClr val="F2F5FB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CF947010-B419-2234-15CB-98AE8455D23E}"/>
              </a:ext>
            </a:extLst>
          </p:cNvPr>
          <p:cNvSpPr/>
          <p:nvPr/>
        </p:nvSpPr>
        <p:spPr>
          <a:xfrm>
            <a:off x="4773673" y="8719731"/>
            <a:ext cx="45719" cy="64672"/>
          </a:xfrm>
          <a:custGeom>
            <a:avLst/>
            <a:gdLst>
              <a:gd name="connsiteX0" fmla="*/ 20065 w 40129"/>
              <a:gd name="connsiteY0" fmla="*/ 40130 h 40129"/>
              <a:gd name="connsiteX1" fmla="*/ 40130 w 40129"/>
              <a:gd name="connsiteY1" fmla="*/ 20065 h 40129"/>
              <a:gd name="connsiteX2" fmla="*/ 20065 w 40129"/>
              <a:gd name="connsiteY2" fmla="*/ 0 h 40129"/>
              <a:gd name="connsiteX3" fmla="*/ 0 w 40129"/>
              <a:gd name="connsiteY3" fmla="*/ 20065 h 40129"/>
              <a:gd name="connsiteX4" fmla="*/ 20065 w 40129"/>
              <a:gd name="connsiteY4" fmla="*/ 40130 h 4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29" h="40129">
                <a:moveTo>
                  <a:pt x="20065" y="40130"/>
                </a:moveTo>
                <a:cubicBezTo>
                  <a:pt x="31131" y="40130"/>
                  <a:pt x="40130" y="31131"/>
                  <a:pt x="40130" y="20065"/>
                </a:cubicBezTo>
                <a:cubicBezTo>
                  <a:pt x="40130" y="8999"/>
                  <a:pt x="31131" y="0"/>
                  <a:pt x="20065" y="0"/>
                </a:cubicBezTo>
                <a:cubicBezTo>
                  <a:pt x="8999" y="0"/>
                  <a:pt x="0" y="8999"/>
                  <a:pt x="0" y="20065"/>
                </a:cubicBezTo>
                <a:cubicBezTo>
                  <a:pt x="0" y="31131"/>
                  <a:pt x="8999" y="40130"/>
                  <a:pt x="20065" y="40130"/>
                </a:cubicBezTo>
              </a:path>
            </a:pathLst>
          </a:custGeom>
          <a:solidFill>
            <a:srgbClr val="00ACEC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3840" y="8411928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232756" y="847851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232756" y="891957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457962" y="2036676"/>
            <a:ext cx="6055940" cy="57708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 smtClean="0"/>
              <a:t>	</a:t>
            </a:r>
            <a:r>
              <a:rPr lang="ru-RU" sz="1400" dirty="0" smtClean="0">
                <a:solidFill>
                  <a:srgbClr val="040404"/>
                </a:solidFill>
              </a:rPr>
              <a:t>Управление </a:t>
            </a:r>
            <a:r>
              <a:rPr lang="ru-RU" sz="1400" dirty="0">
                <a:solidFill>
                  <a:srgbClr val="040404"/>
                </a:solidFill>
              </a:rPr>
              <a:t>Федеральной налоговой службы по Приморскому краю </a:t>
            </a:r>
            <a:r>
              <a:rPr lang="ru-RU" sz="1400" dirty="0" smtClean="0">
                <a:solidFill>
                  <a:srgbClr val="040404"/>
                </a:solidFill>
              </a:rPr>
              <a:t>информирует о </a:t>
            </a:r>
            <a:r>
              <a:rPr lang="ru-RU" sz="1400" dirty="0">
                <a:solidFill>
                  <a:srgbClr val="040404"/>
                </a:solidFill>
              </a:rPr>
              <a:t>проведении </a:t>
            </a:r>
            <a:r>
              <a:rPr lang="ru-RU" sz="1400" b="1" dirty="0" smtClean="0">
                <a:solidFill>
                  <a:srgbClr val="040404"/>
                </a:solidFill>
              </a:rPr>
              <a:t>26 сентября 2024 </a:t>
            </a:r>
            <a:r>
              <a:rPr lang="ru-RU" sz="1400" b="1" dirty="0">
                <a:solidFill>
                  <a:srgbClr val="040404"/>
                </a:solidFill>
              </a:rPr>
              <a:t>в 10 ч. </a:t>
            </a:r>
            <a:r>
              <a:rPr lang="ru-RU" sz="1400" b="1" dirty="0" smtClean="0">
                <a:solidFill>
                  <a:srgbClr val="040404"/>
                </a:solidFill>
              </a:rPr>
              <a:t>30 </a:t>
            </a:r>
            <a:r>
              <a:rPr lang="ru-RU" sz="1400" b="1" dirty="0">
                <a:solidFill>
                  <a:srgbClr val="040404"/>
                </a:solidFill>
              </a:rPr>
              <a:t>мин. </a:t>
            </a:r>
            <a:r>
              <a:rPr lang="ru-RU" sz="1400" dirty="0">
                <a:solidFill>
                  <a:srgbClr val="040404"/>
                </a:solidFill>
              </a:rPr>
              <a:t>заседания</a:t>
            </a:r>
            <a:r>
              <a:rPr lang="ru-RU" sz="1400" b="1" dirty="0">
                <a:solidFill>
                  <a:srgbClr val="040404"/>
                </a:solidFill>
              </a:rPr>
              <a:t> </a:t>
            </a:r>
            <a:r>
              <a:rPr lang="ru-RU" sz="1400" dirty="0">
                <a:solidFill>
                  <a:srgbClr val="040404"/>
                </a:solidFill>
              </a:rPr>
              <a:t>Общественного </a:t>
            </a:r>
            <a:r>
              <a:rPr lang="ru-RU" sz="1400" dirty="0" smtClean="0">
                <a:solidFill>
                  <a:srgbClr val="040404"/>
                </a:solidFill>
              </a:rPr>
              <a:t>совета</a:t>
            </a:r>
            <a:r>
              <a:rPr lang="ru-RU" sz="1400" dirty="0">
                <a:solidFill>
                  <a:srgbClr val="040404"/>
                </a:solidFill>
              </a:rPr>
              <a:t> </a:t>
            </a:r>
            <a:r>
              <a:rPr lang="ru-RU" sz="1400" dirty="0" smtClean="0">
                <a:solidFill>
                  <a:srgbClr val="040404"/>
                </a:solidFill>
              </a:rPr>
              <a:t>при УФНС России по Приморскому краю.</a:t>
            </a: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>
                <a:solidFill>
                  <a:srgbClr val="040404"/>
                </a:solidFill>
              </a:rPr>
              <a:t>	</a:t>
            </a:r>
            <a:r>
              <a:rPr lang="ru-RU" sz="1400" u="sng" dirty="0" smtClean="0">
                <a:solidFill>
                  <a:srgbClr val="040404"/>
                </a:solidFill>
              </a:rPr>
              <a:t>Основные </a:t>
            </a:r>
            <a:r>
              <a:rPr lang="ru-RU" sz="1400" u="sng" dirty="0">
                <a:solidFill>
                  <a:srgbClr val="040404"/>
                </a:solidFill>
              </a:rPr>
              <a:t>вопросы повестки совета</a:t>
            </a:r>
            <a:r>
              <a:rPr lang="ru-RU" sz="1400" dirty="0">
                <a:solidFill>
                  <a:srgbClr val="040404"/>
                </a:solidFill>
              </a:rPr>
              <a:t>: </a:t>
            </a:r>
            <a:endParaRPr lang="ru-RU" sz="1400" dirty="0" smtClean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 smtClean="0">
                <a:solidFill>
                  <a:srgbClr val="040404"/>
                </a:solidFill>
              </a:rPr>
              <a:t>	1.</a:t>
            </a:r>
            <a:r>
              <a:rPr lang="en-US" sz="1400" dirty="0">
                <a:solidFill>
                  <a:srgbClr val="040404"/>
                </a:solidFill>
              </a:rPr>
              <a:t> </a:t>
            </a:r>
            <a:r>
              <a:rPr lang="ru-RU" sz="1400" dirty="0" smtClean="0">
                <a:solidFill>
                  <a:srgbClr val="040404"/>
                </a:solidFill>
              </a:rPr>
              <a:t>Экспорт. Импорт. Преимущества перехода на обмен электронными счетами-фактурами;</a:t>
            </a: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>
                <a:solidFill>
                  <a:srgbClr val="040404"/>
                </a:solidFill>
              </a:rPr>
              <a:t>	</a:t>
            </a:r>
            <a:r>
              <a:rPr lang="ru-RU" sz="1400" dirty="0" smtClean="0">
                <a:solidFill>
                  <a:srgbClr val="040404"/>
                </a:solidFill>
              </a:rPr>
              <a:t>2.   </a:t>
            </a:r>
            <a:r>
              <a:rPr lang="en-US" sz="1400" dirty="0" smtClean="0">
                <a:solidFill>
                  <a:srgbClr val="040404"/>
                </a:solidFill>
              </a:rPr>
              <a:t> </a:t>
            </a:r>
            <a:r>
              <a:rPr lang="ru-RU" sz="1400" dirty="0" smtClean="0">
                <a:solidFill>
                  <a:srgbClr val="040404"/>
                </a:solidFill>
              </a:rPr>
              <a:t>Налог </a:t>
            </a:r>
            <a:r>
              <a:rPr lang="ru-RU" sz="1400" dirty="0">
                <a:solidFill>
                  <a:srgbClr val="040404"/>
                </a:solidFill>
              </a:rPr>
              <a:t>на профессиональный </a:t>
            </a:r>
            <a:r>
              <a:rPr lang="ru-RU" sz="1400" dirty="0" smtClean="0">
                <a:solidFill>
                  <a:srgbClr val="040404"/>
                </a:solidFill>
              </a:rPr>
              <a:t>доход;</a:t>
            </a: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>
                <a:solidFill>
                  <a:srgbClr val="040404"/>
                </a:solidFill>
              </a:rPr>
              <a:t>	</a:t>
            </a:r>
            <a:r>
              <a:rPr lang="ru-RU" sz="1400" dirty="0" smtClean="0">
                <a:solidFill>
                  <a:srgbClr val="040404"/>
                </a:solidFill>
              </a:rPr>
              <a:t>3</a:t>
            </a:r>
            <a:r>
              <a:rPr lang="ru-RU" sz="1400" smtClean="0">
                <a:solidFill>
                  <a:srgbClr val="040404"/>
                </a:solidFill>
              </a:rPr>
              <a:t>. Особенности </a:t>
            </a:r>
            <a:r>
              <a:rPr lang="ru-RU" sz="1400" dirty="0">
                <a:solidFill>
                  <a:srgbClr val="040404"/>
                </a:solidFill>
              </a:rPr>
              <a:t>рассмотрения жалоб налогоплательщиков в упрощенном порядке с 2025 года «легкая жалоба</a:t>
            </a:r>
            <a:r>
              <a:rPr lang="ru-RU" sz="1400" dirty="0" smtClean="0">
                <a:solidFill>
                  <a:srgbClr val="040404"/>
                </a:solidFill>
              </a:rPr>
              <a:t>».</a:t>
            </a:r>
            <a:endParaRPr lang="ru-RU" sz="1400" dirty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 smtClean="0">
                <a:solidFill>
                  <a:srgbClr val="040404"/>
                </a:solidFill>
              </a:rPr>
              <a:t>	В </a:t>
            </a:r>
            <a:r>
              <a:rPr lang="ru-RU" sz="1400" dirty="0">
                <a:solidFill>
                  <a:srgbClr val="040404"/>
                </a:solidFill>
              </a:rPr>
              <a:t>качестве спикеров </a:t>
            </a:r>
            <a:r>
              <a:rPr lang="ru-RU" sz="1400" dirty="0" smtClean="0">
                <a:solidFill>
                  <a:srgbClr val="040404"/>
                </a:solidFill>
              </a:rPr>
              <a:t>на мероприятии выступят </a:t>
            </a:r>
            <a:r>
              <a:rPr lang="ru-RU" sz="1400" dirty="0">
                <a:solidFill>
                  <a:srgbClr val="040404"/>
                </a:solidFill>
              </a:rPr>
              <a:t>специалисты </a:t>
            </a:r>
            <a:r>
              <a:rPr lang="ru-RU" sz="1400" dirty="0" smtClean="0">
                <a:solidFill>
                  <a:srgbClr val="040404"/>
                </a:solidFill>
              </a:rPr>
              <a:t>отделов </a:t>
            </a:r>
            <a:r>
              <a:rPr lang="ru-RU" sz="1400" dirty="0">
                <a:solidFill>
                  <a:srgbClr val="040404"/>
                </a:solidFill>
              </a:rPr>
              <a:t>камерального контроля, контрольного, налогообложения доходов физических лиц и администрирования страховых взносов, досудебного урегулирования налоговых споров Управления</a:t>
            </a:r>
            <a:r>
              <a:rPr lang="ru-RU" sz="1400" dirty="0" smtClean="0">
                <a:solidFill>
                  <a:srgbClr val="040404"/>
                </a:solidFill>
              </a:rPr>
              <a:t>.</a:t>
            </a:r>
            <a:endParaRPr lang="ru-RU" sz="1400" dirty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 smtClean="0">
                <a:solidFill>
                  <a:srgbClr val="040404"/>
                </a:solidFill>
              </a:rPr>
              <a:t>	Вам, </a:t>
            </a:r>
            <a:r>
              <a:rPr lang="ru-RU" sz="1400" dirty="0">
                <a:solidFill>
                  <a:srgbClr val="040404"/>
                </a:solidFill>
              </a:rPr>
              <a:t>необходимо перейти по ссылке: </a:t>
            </a:r>
            <a:r>
              <a:rPr lang="ru-RU" sz="1400" dirty="0">
                <a:solidFill>
                  <a:srgbClr val="040404"/>
                </a:solidFill>
                <a:hlinkClick r:id="rId6"/>
              </a:rPr>
              <a:t>https://fns25.ktalk.ru/fkngchx4gs80</a:t>
            </a:r>
            <a:r>
              <a:rPr lang="ru-RU" sz="1400" dirty="0" smtClean="0">
                <a:solidFill>
                  <a:srgbClr val="040404"/>
                </a:solidFill>
              </a:rPr>
              <a:t>, авторизоваться</a:t>
            </a:r>
            <a:r>
              <a:rPr lang="ru-RU" sz="1400" dirty="0">
                <a:solidFill>
                  <a:srgbClr val="040404"/>
                </a:solidFill>
              </a:rPr>
              <a:t>, ввести ФИО, нажать на кнопку </a:t>
            </a:r>
            <a:r>
              <a:rPr lang="ru-RU" sz="1400" dirty="0" smtClean="0">
                <a:solidFill>
                  <a:srgbClr val="040404"/>
                </a:solidFill>
              </a:rPr>
              <a:t>«</a:t>
            </a:r>
            <a:r>
              <a:rPr lang="ru-RU" sz="1400" dirty="0">
                <a:solidFill>
                  <a:srgbClr val="040404"/>
                </a:solidFill>
              </a:rPr>
              <a:t>Присоединиться». </a:t>
            </a:r>
            <a:endParaRPr lang="en-US" sz="1400" dirty="0" smtClean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endParaRPr lang="en-US" sz="1400" dirty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en-US" sz="1400" dirty="0" smtClean="0">
                <a:solidFill>
                  <a:srgbClr val="040404"/>
                </a:solidFill>
              </a:rPr>
              <a:t>	</a:t>
            </a:r>
            <a:endParaRPr lang="ru-RU" sz="1400" dirty="0" smtClean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endParaRPr lang="ru-RU" sz="1400" dirty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endParaRPr lang="ru-RU" sz="1400" dirty="0" smtClean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>
                <a:solidFill>
                  <a:srgbClr val="040404"/>
                </a:solidFill>
              </a:rPr>
              <a:t>	</a:t>
            </a:r>
            <a:r>
              <a:rPr lang="en-US" sz="1400" dirty="0" smtClean="0">
                <a:solidFill>
                  <a:srgbClr val="040404"/>
                </a:solidFill>
              </a:rPr>
              <a:t>QR </a:t>
            </a:r>
            <a:r>
              <a:rPr lang="ru-RU" sz="1400" dirty="0" smtClean="0">
                <a:solidFill>
                  <a:srgbClr val="040404"/>
                </a:solidFill>
              </a:rPr>
              <a:t>код для подключения к мероприятию</a:t>
            </a:r>
            <a:endParaRPr lang="en-US" sz="1400" dirty="0" smtClean="0">
              <a:solidFill>
                <a:srgbClr val="040404"/>
              </a:solidFill>
            </a:endParaRPr>
          </a:p>
          <a:p>
            <a:pPr algn="just">
              <a:lnSpc>
                <a:spcPts val="1800"/>
              </a:lnSpc>
              <a:tabLst>
                <a:tab pos="534988" algn="l"/>
              </a:tabLst>
            </a:pPr>
            <a:r>
              <a:rPr lang="ru-RU" sz="1400" dirty="0" smtClean="0">
                <a:solidFill>
                  <a:srgbClr val="040404"/>
                </a:solidFill>
              </a:rPr>
              <a:t>	Интересующие </a:t>
            </a:r>
            <a:r>
              <a:rPr lang="ru-RU" sz="1400" dirty="0">
                <a:solidFill>
                  <a:srgbClr val="040404"/>
                </a:solidFill>
              </a:rPr>
              <a:t>вопросы по обозначенным темам Общественного совета следует направить не позднее </a:t>
            </a:r>
            <a:r>
              <a:rPr lang="ru-RU" sz="1400" dirty="0" smtClean="0">
                <a:solidFill>
                  <a:srgbClr val="040404"/>
                </a:solidFill>
              </a:rPr>
              <a:t>18 сентября 2024 </a:t>
            </a:r>
            <a:r>
              <a:rPr lang="ru-RU" sz="1400" dirty="0">
                <a:solidFill>
                  <a:srgbClr val="040404"/>
                </a:solidFill>
              </a:rPr>
              <a:t>года на адрес электронной почты: </a:t>
            </a:r>
            <a:r>
              <a:rPr lang="en-US" sz="1400" b="1" dirty="0" err="1" smtClean="0">
                <a:solidFill>
                  <a:srgbClr val="040404"/>
                </a:solidFill>
              </a:rPr>
              <a:t>orn.r</a:t>
            </a:r>
            <a:r>
              <a:rPr lang="ru-RU" sz="1400" b="1" dirty="0">
                <a:solidFill>
                  <a:srgbClr val="040404"/>
                </a:solidFill>
              </a:rPr>
              <a:t>2500@</a:t>
            </a:r>
            <a:r>
              <a:rPr lang="en-US" sz="1400" b="1" dirty="0">
                <a:solidFill>
                  <a:srgbClr val="040404"/>
                </a:solidFill>
              </a:rPr>
              <a:t>tax</a:t>
            </a:r>
            <a:r>
              <a:rPr lang="ru-RU" sz="1400" b="1" dirty="0">
                <a:solidFill>
                  <a:srgbClr val="040404"/>
                </a:solidFill>
              </a:rPr>
              <a:t>.</a:t>
            </a:r>
            <a:r>
              <a:rPr lang="en-US" sz="1400" b="1" dirty="0" err="1">
                <a:solidFill>
                  <a:srgbClr val="040404"/>
                </a:solidFill>
              </a:rPr>
              <a:t>gov</a:t>
            </a:r>
            <a:r>
              <a:rPr lang="ru-RU" sz="1400" b="1" dirty="0">
                <a:solidFill>
                  <a:srgbClr val="040404"/>
                </a:solidFill>
              </a:rPr>
              <a:t>.</a:t>
            </a:r>
            <a:r>
              <a:rPr lang="en-US" sz="1400" b="1" dirty="0" err="1">
                <a:solidFill>
                  <a:srgbClr val="040404"/>
                </a:solidFill>
              </a:rPr>
              <a:t>ru</a:t>
            </a:r>
            <a:r>
              <a:rPr lang="ru-RU" sz="1400" b="1" dirty="0">
                <a:solidFill>
                  <a:srgbClr val="040404"/>
                </a:solidFill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33E4AA7-B12D-C265-26AB-0966A48309FE}"/>
              </a:ext>
            </a:extLst>
          </p:cNvPr>
          <p:cNvSpPr txBox="1"/>
          <p:nvPr/>
        </p:nvSpPr>
        <p:spPr>
          <a:xfrm>
            <a:off x="4293096" y="7823376"/>
            <a:ext cx="2304256" cy="80791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1050" dirty="0" smtClean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Чтобы узнать больше, наведите камеру Вашего смартфона на QR-код, или перейдите на сайт NALOG.GOV.RU во вкладку «Общественный совет»  </a:t>
            </a:r>
            <a:endParaRPr lang="ru-RU" sz="1050" dirty="0">
              <a:solidFill>
                <a:schemeClr val="tx1">
                  <a:lumMod val="50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4C0EC3E-E116-F1AB-2A0F-4D3DBD7AA0C0}"/>
              </a:ext>
            </a:extLst>
          </p:cNvPr>
          <p:cNvSpPr txBox="1"/>
          <p:nvPr/>
        </p:nvSpPr>
        <p:spPr>
          <a:xfrm>
            <a:off x="553841" y="1006570"/>
            <a:ext cx="2143231" cy="383549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tIns="36000" bIns="36000">
            <a:spAutoFit/>
          </a:bodyPr>
          <a:lstStyle/>
          <a:p>
            <a:r>
              <a:rPr lang="ru-RU" sz="1300" b="1" dirty="0" smtClean="0">
                <a:solidFill>
                  <a:srgbClr val="040404"/>
                </a:solidFill>
              </a:rPr>
              <a:t>Общественный совет</a:t>
            </a:r>
            <a:endParaRPr lang="ru-RU" sz="1300" dirty="0">
              <a:solidFill>
                <a:srgbClr val="040404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33E4AA7-B12D-C265-26AB-0966A48309FE}"/>
              </a:ext>
            </a:extLst>
          </p:cNvPr>
          <p:cNvSpPr txBox="1"/>
          <p:nvPr/>
        </p:nvSpPr>
        <p:spPr>
          <a:xfrm>
            <a:off x="2101164" y="1568624"/>
            <a:ext cx="2895730" cy="21544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Уважаемый налогоплательщик!</a:t>
            </a:r>
            <a:endParaRPr lang="ru-RU" sz="1400" b="1" dirty="0">
              <a:solidFill>
                <a:schemeClr val="tx1">
                  <a:lumMod val="50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25" y="8607759"/>
            <a:ext cx="898310" cy="89831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 descr="C:\Users\2500-31-029\Downloads\Screenshot_20240903_170408_Chrome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3" y="5745088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164668</TotalTime>
  <Words>36</Words>
  <Application>Microsoft Office PowerPoint</Application>
  <PresentationFormat>Лист A4 (210x297 мм)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Golos Text</vt:lpstr>
      <vt:lpstr>Open Sans Light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1943</cp:revision>
  <cp:lastPrinted>2024-09-15T22:57:20Z</cp:lastPrinted>
  <dcterms:created xsi:type="dcterms:W3CDTF">2014-10-08T23:03:32Z</dcterms:created>
  <dcterms:modified xsi:type="dcterms:W3CDTF">2024-09-15T22:58:25Z</dcterms:modified>
</cp:coreProperties>
</file>