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59" r:id="rId1"/>
    <p:sldMasterId id="2147483884" r:id="rId2"/>
    <p:sldMasterId id="2147483871" r:id="rId3"/>
  </p:sldMasterIdLst>
  <p:notesMasterIdLst>
    <p:notesMasterId r:id="rId9"/>
  </p:notesMasterIdLst>
  <p:handoutMasterIdLst>
    <p:handoutMasterId r:id="rId10"/>
  </p:handoutMasterIdLst>
  <p:sldIdLst>
    <p:sldId id="256" r:id="rId4"/>
    <p:sldId id="258" r:id="rId5"/>
    <p:sldId id="259" r:id="rId6"/>
    <p:sldId id="260" r:id="rId7"/>
    <p:sldId id="261" r:id="rId8"/>
  </p:sldIdLst>
  <p:sldSz cx="12192000" cy="6858000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15DD"/>
    <a:srgbClr val="D18BF1"/>
    <a:srgbClr val="B747E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48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197171-AAF3-492E-9817-6575D5E3CC09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C70C56-212E-43CF-937C-B8EE6D950E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004606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3F5969-5732-4563-9150-33EA382E151B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A7721-E46E-41BC-BBD9-A9070B65BC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559491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1A7721-E46E-41BC-BBD9-A9070B65BCCB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3126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1A7721-E46E-41BC-BBD9-A9070B65BCCB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84099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1A7721-E46E-41BC-BBD9-A9070B65BCCB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2155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1A7721-E46E-41BC-BBD9-A9070B65BCCB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03953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1A7721-E46E-41BC-BBD9-A9070B65BCCB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0530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ECFEB-A1F5-43C1-BA7D-EDA44191AA9F}" type="datetime1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Департамент труда и социального развития Приморского края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D749F-980C-464D-AE06-D991540BB8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9367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06972-2572-4643-9C97-0AE3C339A507}" type="datetime1">
              <a:rPr lang="ru-RU" smtClean="0"/>
              <a:pPr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838200" y="92075"/>
            <a:ext cx="4114800" cy="365125"/>
          </a:xfrm>
        </p:spPr>
        <p:txBody>
          <a:bodyPr/>
          <a:lstStyle/>
          <a:p>
            <a:r>
              <a:rPr lang="ru-RU" smtClean="0"/>
              <a:t>Департамент труда и социального развития Приморского края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D749F-980C-464D-AE06-D991540BB8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1356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600D4-258A-4989-9A60-683B686BEB51}" type="datetime1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38200" y="0"/>
            <a:ext cx="4114800" cy="365125"/>
          </a:xfrm>
        </p:spPr>
        <p:txBody>
          <a:bodyPr/>
          <a:lstStyle/>
          <a:p>
            <a:r>
              <a:rPr lang="ru-RU" smtClean="0"/>
              <a:t>Департамент труда и социального развития Приморского края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D749F-980C-464D-AE06-D991540BB8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2840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BCE1C-895A-42CC-A474-938D5F559C29}" type="datetime1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38200" y="0"/>
            <a:ext cx="4114800" cy="365125"/>
          </a:xfrm>
        </p:spPr>
        <p:txBody>
          <a:bodyPr/>
          <a:lstStyle/>
          <a:p>
            <a:r>
              <a:rPr lang="ru-RU" smtClean="0"/>
              <a:t>Департамент труда и социального развития Приморского края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D749F-980C-464D-AE06-D991540BB8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2685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A1BF3-2571-4F34-9CF5-5FFD2BCDAA73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F2C05-14FD-4E64-9A05-FF8FE843B2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6906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A1BF3-2571-4F34-9CF5-5FFD2BCDAA73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F2C05-14FD-4E64-9A05-FF8FE843B2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64135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A1BF3-2571-4F34-9CF5-5FFD2BCDAA73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F2C05-14FD-4E64-9A05-FF8FE843B2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13078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A1BF3-2571-4F34-9CF5-5FFD2BCDAA73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F2C05-14FD-4E64-9A05-FF8FE843B2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55376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A1BF3-2571-4F34-9CF5-5FFD2BCDAA73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F2C05-14FD-4E64-9A05-FF8FE843B2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32843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A1BF3-2571-4F34-9CF5-5FFD2BCDAA73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F2C05-14FD-4E64-9A05-FF8FE843B2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86276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A1BF3-2571-4F34-9CF5-5FFD2BCDAA73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F2C05-14FD-4E64-9A05-FF8FE843B2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4414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086B6-D48B-419D-9D4E-9101E20597BD}" type="datetime1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Департамент труда и социального развития Приморского края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D749F-980C-464D-AE06-D991540BB8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25312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A1BF3-2571-4F34-9CF5-5FFD2BCDAA73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F2C05-14FD-4E64-9A05-FF8FE843B2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38995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A1BF3-2571-4F34-9CF5-5FFD2BCDAA73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F2C05-14FD-4E64-9A05-FF8FE843B2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35954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A1BF3-2571-4F34-9CF5-5FFD2BCDAA73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F2C05-14FD-4E64-9A05-FF8FE843B2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12935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A1BF3-2571-4F34-9CF5-5FFD2BCDAA73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F2C05-14FD-4E64-9A05-FF8FE843B2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64601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A1BF3-2571-4F34-9CF5-5FFD2BCDAA73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F2C05-14FD-4E64-9A05-FF8FE843B2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72109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C2C3D-4648-4137-B87D-A6239A30DE6C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D8355-0F81-4C0E-BB69-351D0389C2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64616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C2C3D-4648-4137-B87D-A6239A30DE6C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D8355-0F81-4C0E-BB69-351D0389C2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11364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C2C3D-4648-4137-B87D-A6239A30DE6C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D8355-0F81-4C0E-BB69-351D0389C2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26138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C2C3D-4648-4137-B87D-A6239A30DE6C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D8355-0F81-4C0E-BB69-351D0389C2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08364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C2C3D-4648-4137-B87D-A6239A30DE6C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D8355-0F81-4C0E-BB69-351D0389C2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052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59788-28C4-4E45-8418-BA399E86B4E1}" type="datetime1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Департамент труда и социального развития Приморского края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D749F-980C-464D-AE06-D991540BB8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21545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C2C3D-4648-4137-B87D-A6239A30DE6C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D8355-0F81-4C0E-BB69-351D0389C2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76749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C2C3D-4648-4137-B87D-A6239A30DE6C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D8355-0F81-4C0E-BB69-351D0389C2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76195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C2C3D-4648-4137-B87D-A6239A30DE6C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D8355-0F81-4C0E-BB69-351D0389C2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47036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C2C3D-4648-4137-B87D-A6239A30DE6C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D8355-0F81-4C0E-BB69-351D0389C2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74573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C2C3D-4648-4137-B87D-A6239A30DE6C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D8355-0F81-4C0E-BB69-351D0389C2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99540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C2C3D-4648-4137-B87D-A6239A30DE6C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D8355-0F81-4C0E-BB69-351D0389C2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624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32BA3-5378-4147-AA2C-5D4DAD257CE8}" type="datetime1">
              <a:rPr lang="ru-RU" smtClean="0"/>
              <a:pPr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Департамент труда и социального развития Приморского края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D749F-980C-464D-AE06-D991540BB8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9248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17538-CFD9-4E79-8D65-300CD8844737}" type="datetime1">
              <a:rPr lang="ru-RU" smtClean="0"/>
              <a:pPr/>
              <a:t>05.06.2020</a:t>
            </a:fld>
            <a:endParaRPr lang="ru-RU" dirty="0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836612" y="99219"/>
            <a:ext cx="4114800" cy="365125"/>
          </a:xfrm>
        </p:spPr>
        <p:txBody>
          <a:bodyPr/>
          <a:lstStyle>
            <a:lvl1pPr>
              <a:defRPr>
                <a:solidFill>
                  <a:srgbClr val="1515DD"/>
                </a:solidFill>
              </a:defRPr>
            </a:lvl1pPr>
          </a:lstStyle>
          <a:p>
            <a:r>
              <a:rPr lang="ru-RU" dirty="0" smtClean="0"/>
              <a:t>Департамент труда и социального развития Приморского края</a:t>
            </a:r>
            <a:endParaRPr lang="ru-RU" dirty="0"/>
          </a:p>
        </p:txBody>
      </p:sp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D749F-980C-464D-AE06-D991540BB81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017569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57194-96D4-4FCC-AFDC-9186BF224C46}" type="datetime1">
              <a:rPr lang="ru-RU" smtClean="0"/>
              <a:pPr/>
              <a:t>05.06.2020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Департамент труда и социального развития Приморского края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D749F-980C-464D-AE06-D991540BB8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8537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915AD-AACD-41DD-8B35-5F3E86BBC6B2}" type="datetime1">
              <a:rPr lang="ru-RU" smtClean="0"/>
              <a:pPr/>
              <a:t>05.06.2020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Департамент труда и социального развития Приморского края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D749F-980C-464D-AE06-D991540BB8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8457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AE20C-3F06-4A5C-9AB5-3F6F3C6E00DD}" type="datetime1">
              <a:rPr lang="ru-RU" smtClean="0"/>
              <a:pPr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838200" y="112939"/>
            <a:ext cx="4114800" cy="365125"/>
          </a:xfrm>
        </p:spPr>
        <p:txBody>
          <a:bodyPr/>
          <a:lstStyle/>
          <a:p>
            <a:r>
              <a:rPr lang="ru-RU" smtClean="0"/>
              <a:t>Департамент труда и социального развития Приморского края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D749F-980C-464D-AE06-D991540BB8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8455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17538-CFD9-4E79-8D65-300CD8844737}" type="datetime1">
              <a:rPr lang="ru-RU" smtClean="0"/>
              <a:pPr/>
              <a:t>05.06.2020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838200" y="0"/>
            <a:ext cx="4114800" cy="365125"/>
          </a:xfrm>
        </p:spPr>
        <p:txBody>
          <a:bodyPr/>
          <a:lstStyle/>
          <a:p>
            <a:r>
              <a:rPr lang="ru-RU" smtClean="0"/>
              <a:t>Департамент труда и социального развития Приморского края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D749F-980C-464D-AE06-D991540BB81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11098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baseline="0">
                <a:solidFill>
                  <a:srgbClr val="00B050"/>
                </a:solidFill>
              </a:defRPr>
            </a:lvl1pPr>
          </a:lstStyle>
          <a:p>
            <a:fld id="{B2D17538-CFD9-4E79-8D65-300CD8844737}" type="datetime1">
              <a:rPr lang="ru-RU" smtClean="0"/>
              <a:pPr/>
              <a:t>05.06.2020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baseline="0">
                <a:solidFill>
                  <a:srgbClr val="00B050"/>
                </a:solidFill>
              </a:defRPr>
            </a:lvl1pPr>
          </a:lstStyle>
          <a:p>
            <a:r>
              <a:rPr lang="ru-RU" dirty="0" smtClean="0"/>
              <a:t>Департамент труда и социального развития Приморского края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4D749F-980C-464D-AE06-D991540BB81F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87938" y="86219"/>
            <a:ext cx="562977" cy="557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08521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83" r:id="rId9"/>
    <p:sldLayoutId id="2147483868" r:id="rId10"/>
    <p:sldLayoutId id="2147483869" r:id="rId11"/>
    <p:sldLayoutId id="2147483870" r:id="rId12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CA1BF3-2571-4F34-9CF5-5FFD2BCDAA73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F2C05-14FD-4E64-9A05-FF8FE843B2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2654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  <p:sldLayoutId id="2147483896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BC2C3D-4648-4137-B87D-A6239A30DE6C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4D8355-0F81-4C0E-BB69-351D0389C2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046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5394" y="365126"/>
            <a:ext cx="10649994" cy="1089614"/>
          </a:xfr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ОБЩЕСТВЕННЫЕ И ВРЕМЕННЫЕ РАБОТЫ</a:t>
            </a:r>
            <a:endParaRPr lang="ru-RU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body" idx="1"/>
          </p:nvPr>
        </p:nvSpPr>
        <p:spPr>
          <a:xfrm>
            <a:off x="703806" y="2706202"/>
            <a:ext cx="10649994" cy="1034478"/>
          </a:xfr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threePt" dir="t"/>
            </a:scene3d>
            <a:sp3d>
              <a:bevelB w="38100" h="38100"/>
            </a:sp3d>
          </a:bodyPr>
          <a:lstStyle/>
          <a:p>
            <a:pPr algn="ctr">
              <a:spcBef>
                <a:spcPct val="0"/>
              </a:spcBef>
            </a:pPr>
            <a:r>
              <a:rPr lang="ru-RU" sz="4000" dirty="0">
                <a:solidFill>
                  <a:srgbClr val="0070C0"/>
                </a:solidFill>
              </a:rPr>
              <a:t> </a:t>
            </a:r>
            <a:r>
              <a:rPr lang="ru-RU" sz="3200" b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ГРАЖДАН, НАХОДЯЩИХСЯ ПОД РИСКОМ УВОЛЬНЕНИЯ</a:t>
            </a:r>
            <a:endParaRPr lang="ru-RU" sz="3200" b="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715703" y="4821945"/>
            <a:ext cx="10753486" cy="1534405"/>
          </a:xfrm>
          <a:ln w="76200">
            <a:solidFill>
              <a:srgbClr val="92D050"/>
            </a:solidFill>
            <a:prstDash val="sysDot"/>
          </a:ln>
          <a:effectLst>
            <a:softEdge rad="127000"/>
          </a:effectLst>
        </p:spPr>
        <p:txBody>
          <a:bodyPr anchor="ctr"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ВОЗМОЖНОСТЬ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сохранить занятость Ваших 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сотрудников!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5556068" y="1513536"/>
            <a:ext cx="484632" cy="11338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трелка вниз 8"/>
          <p:cNvSpPr/>
          <p:nvPr/>
        </p:nvSpPr>
        <p:spPr>
          <a:xfrm>
            <a:off x="5556068" y="3985953"/>
            <a:ext cx="484632" cy="11956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0B71CAA-BEB4-4E09-9E2C-FA2FE446D58C}" type="datetime1">
              <a:rPr lang="ru-RU" smtClean="0"/>
              <a:pPr/>
              <a:t>05.06.2020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54D749F-980C-464D-AE06-D991540BB81F}" type="slidenum">
              <a:rPr lang="ru-RU" smtClean="0"/>
              <a:pPr/>
              <a:t>1</a:t>
            </a:fld>
            <a:endParaRPr lang="ru-RU" dirty="0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4926561" cy="365125"/>
          </a:xfrm>
        </p:spPr>
        <p:txBody>
          <a:bodyPr/>
          <a:lstStyle/>
          <a:p>
            <a:r>
              <a:rPr lang="ru-RU" dirty="0" smtClean="0"/>
              <a:t>Министерство труда и социальной политики Приморского края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46707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75063" y="121920"/>
            <a:ext cx="10580325" cy="687977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32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НУЖНО, ЕСЛИ РАБОТЫ БУДУТ ОРГАНИЗОВАНЫ У СЕБЯ</a:t>
            </a:r>
            <a:endParaRPr lang="ru-RU" sz="32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Объект 5"/>
          <p:cNvSpPr>
            <a:spLocks noGrp="1"/>
          </p:cNvSpPr>
          <p:nvPr>
            <p:ph sz="quarter" idx="4"/>
          </p:nvPr>
        </p:nvSpPr>
        <p:spPr>
          <a:xfrm>
            <a:off x="7974350" y="942120"/>
            <a:ext cx="2985097" cy="3511473"/>
          </a:xfrm>
          <a:noFill/>
          <a:ln w="38100"/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normAutofit lnSpcReduction="1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22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haroni" panose="02010803020104030203" pitchFamily="2" charset="-79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Если есть вопросы, связанные </a:t>
            </a:r>
            <a:r>
              <a:rPr lang="ru-RU" sz="22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с</a:t>
            </a:r>
            <a:r>
              <a:rPr lang="ru-RU" sz="22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 регистрацией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на портале или участием в мероприятии, позвоните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по телефону: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8(423)</a:t>
            </a:r>
            <a:r>
              <a:rPr lang="en-US" sz="2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 </a:t>
            </a:r>
            <a:r>
              <a:rPr lang="ru-RU" sz="2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222 86 70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8 (423) 226 74 82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haroni" panose="02010803020104030203" pitchFamily="2" charset="-79"/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5F08AE5-2EE5-4300-B9FF-CED9CA7607EC}" type="datetime1">
              <a:rPr lang="ru-RU" smtClean="0"/>
              <a:pPr/>
              <a:t>05.06.2020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54D749F-980C-464D-AE06-D991540BB81F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572000" cy="365125"/>
          </a:xfrm>
        </p:spPr>
        <p:txBody>
          <a:bodyPr/>
          <a:lstStyle/>
          <a:p>
            <a:r>
              <a:rPr lang="ru-RU" dirty="0" smtClean="0"/>
              <a:t>Министерство труда и социальной политики Приморского края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38200" y="940526"/>
            <a:ext cx="6921136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400" dirty="0"/>
              <a:t>д</a:t>
            </a:r>
            <a:r>
              <a:rPr lang="ru-RU" sz="2400" dirty="0" smtClean="0"/>
              <a:t>еятельность организации </a:t>
            </a:r>
            <a:r>
              <a:rPr lang="ru-RU" sz="2400" dirty="0" smtClean="0">
                <a:solidFill>
                  <a:srgbClr val="FF0000"/>
                </a:solidFill>
              </a:rPr>
              <a:t>нарушена или осложнена </a:t>
            </a:r>
            <a:r>
              <a:rPr lang="en-US" sz="2400" dirty="0" smtClean="0">
                <a:solidFill>
                  <a:srgbClr val="FF0000"/>
                </a:solidFill>
              </a:rPr>
              <a:t>COVID-2019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smtClean="0"/>
              <a:t>и у Вас: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принято решение о введении режима неполного рабочего дня (смены) и (или) неполной рабочей недели;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простой;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работникам предоставлены отпуска без сохранения заработной платы;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2400" dirty="0" smtClean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2000" dirty="0" smtClean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83967" y="2697026"/>
            <a:ext cx="1117417" cy="1493520"/>
          </a:xfrm>
          <a:prstGeom prst="rect">
            <a:avLst/>
          </a:prstGeom>
        </p:spPr>
      </p:pic>
      <p:sp>
        <p:nvSpPr>
          <p:cNvPr id="15" name="Заголовок 3"/>
          <p:cNvSpPr txBox="1">
            <a:spLocks/>
          </p:cNvSpPr>
          <p:nvPr/>
        </p:nvSpPr>
        <p:spPr>
          <a:xfrm>
            <a:off x="510275" y="5947954"/>
            <a:ext cx="11446594" cy="49466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Участниками мероприятия могут работники, находящиеся под риском увольнения</a:t>
            </a:r>
            <a:endParaRPr lang="ru-RU" sz="32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275" y="4081008"/>
            <a:ext cx="2923812" cy="176955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1650" y="4346033"/>
            <a:ext cx="2964959" cy="1453970"/>
          </a:xfrm>
          <a:prstGeom prst="rect">
            <a:avLst/>
          </a:prstGeom>
        </p:spPr>
      </p:pic>
      <p:sp>
        <p:nvSpPr>
          <p:cNvPr id="12" name="Стрелка влево 11"/>
          <p:cNvSpPr/>
          <p:nvPr/>
        </p:nvSpPr>
        <p:spPr>
          <a:xfrm>
            <a:off x="3809564" y="4830702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8038011" y="490764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9087176" y="4912366"/>
            <a:ext cx="3104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https://</a:t>
            </a:r>
            <a:r>
              <a:rPr lang="en-US" sz="2800" dirty="0" smtClean="0">
                <a:solidFill>
                  <a:srgbClr val="FF0000"/>
                </a:solidFill>
              </a:rPr>
              <a:t>trudvsem.ru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772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75063" y="121920"/>
            <a:ext cx="10580325" cy="687977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32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КУДА НУЖНО ОБРАТИТЬСЯ?</a:t>
            </a:r>
            <a:endParaRPr lang="ru-RU" sz="32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5F08AE5-2EE5-4300-B9FF-CED9CA7607EC}" type="datetime1">
              <a:rPr lang="ru-RU" smtClean="0"/>
              <a:pPr/>
              <a:t>05.06.2020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54D749F-980C-464D-AE06-D991540BB81F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572000" cy="365125"/>
          </a:xfrm>
        </p:spPr>
        <p:txBody>
          <a:bodyPr/>
          <a:lstStyle/>
          <a:p>
            <a:r>
              <a:rPr lang="ru-RU" dirty="0" smtClean="0"/>
              <a:t>Министерство труда и социальной политики Приморского края</a:t>
            </a:r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33626" t="21564" r="35978" b="27869"/>
          <a:stretch/>
        </p:blipFill>
        <p:spPr>
          <a:xfrm>
            <a:off x="838200" y="877753"/>
            <a:ext cx="4962703" cy="4162696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sp>
        <p:nvSpPr>
          <p:cNvPr id="16" name="Объект 5"/>
          <p:cNvSpPr>
            <a:spLocks noGrp="1"/>
          </p:cNvSpPr>
          <p:nvPr>
            <p:ph sz="quarter" idx="4"/>
          </p:nvPr>
        </p:nvSpPr>
        <p:spPr>
          <a:xfrm>
            <a:off x="6324600" y="897889"/>
            <a:ext cx="5120051" cy="2455817"/>
          </a:xfrm>
          <a:noFill/>
          <a:ln w="38100"/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normAutofit lnSpcReduction="1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или в ближайшее отделение краевого государственного учреждения «Приморский центр занятости населения»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(адреса и телефоны на сайте: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https://soctrud.primorsky.ru</a:t>
            </a:r>
            <a:r>
              <a:rPr lang="ru-RU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)</a:t>
            </a:r>
          </a:p>
        </p:txBody>
      </p:sp>
      <p:sp>
        <p:nvSpPr>
          <p:cNvPr id="18" name="Объект 5"/>
          <p:cNvSpPr>
            <a:spLocks noGrp="1"/>
          </p:cNvSpPr>
          <p:nvPr>
            <p:ph sz="quarter" idx="4"/>
          </p:nvPr>
        </p:nvSpPr>
        <p:spPr>
          <a:xfrm>
            <a:off x="838200" y="5113898"/>
            <a:ext cx="4962703" cy="1164982"/>
          </a:xfrm>
          <a:noFill/>
          <a:ln w="38100"/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normAutofit fontScale="92500" lnSpcReduction="1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Во Владивостоке можно обратиться по адресу: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ул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. 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Пушкинская, 13, ост. «Лазо»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65225" y="3561806"/>
            <a:ext cx="2434002" cy="2832252"/>
          </a:xfrm>
          <a:prstGeom prst="rect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87057" y="3561806"/>
            <a:ext cx="2477589" cy="2832252"/>
          </a:xfrm>
          <a:prstGeom prst="rect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xmlns="" val="282948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27364" y="121920"/>
            <a:ext cx="11368842" cy="687977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32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ЭТО ОРГАНИЗУЕТСЯ?</a:t>
            </a:r>
            <a:endParaRPr lang="ru-RU" sz="32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5F08AE5-2EE5-4300-B9FF-CED9CA7607EC}" type="datetime1">
              <a:rPr lang="ru-RU" smtClean="0"/>
              <a:pPr/>
              <a:t>05.06.2020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54D749F-980C-464D-AE06-D991540BB81F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572000" cy="365125"/>
          </a:xfrm>
        </p:spPr>
        <p:txBody>
          <a:bodyPr/>
          <a:lstStyle/>
          <a:p>
            <a:r>
              <a:rPr lang="ru-RU" dirty="0" smtClean="0"/>
              <a:t>Министерство труда и социальной политики Приморского края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15950" y="2198548"/>
            <a:ext cx="7280405" cy="5859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Оформите все кадровые решения локальными </a:t>
            </a:r>
          </a:p>
          <a:p>
            <a:pPr algn="ctr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нормативными актами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87085" y="1178294"/>
            <a:ext cx="7289075" cy="5662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Определитесь с видами работ (ОБЩЕСТВЕННЫЕ ИЛИ ВРЕМЕННЫЕ), в которых будут задействованы работники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Стрелка вниз 27"/>
          <p:cNvSpPr/>
          <p:nvPr/>
        </p:nvSpPr>
        <p:spPr>
          <a:xfrm>
            <a:off x="3500846" y="1804837"/>
            <a:ext cx="537753" cy="308097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34" name="Стрелка вниз 33"/>
          <p:cNvSpPr/>
          <p:nvPr/>
        </p:nvSpPr>
        <p:spPr>
          <a:xfrm>
            <a:off x="3581400" y="2833465"/>
            <a:ext cx="452027" cy="317871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 вниз 36"/>
          <p:cNvSpPr/>
          <p:nvPr/>
        </p:nvSpPr>
        <p:spPr>
          <a:xfrm>
            <a:off x="3581400" y="3897008"/>
            <a:ext cx="452027" cy="30882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7855131" y="1163910"/>
            <a:ext cx="370114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ВНИМАНИЕ: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у работодателя не должно быть задолженности по налогам, сборам, страховым взносам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в государственные внебюджетные фонды по состоянию на 18.03.2020, т.е. на дату введения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на территории Приморского края режима «Повышенная готовность»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15950" y="3209305"/>
            <a:ext cx="7327413" cy="6297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Заключите договор с центром занятости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населения 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115950" y="4261850"/>
            <a:ext cx="7434381" cy="9101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Оформите срочные трудовые договоры с работниками, находящимися под риском увольнения, на выполнение временных и (или) общественных работ</a:t>
            </a:r>
          </a:p>
        </p:txBody>
      </p:sp>
      <p:sp>
        <p:nvSpPr>
          <p:cNvPr id="41" name="Стрелка вниз 40"/>
          <p:cNvSpPr/>
          <p:nvPr/>
        </p:nvSpPr>
        <p:spPr>
          <a:xfrm>
            <a:off x="3581400" y="5227975"/>
            <a:ext cx="489701" cy="366791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191589" y="5650788"/>
            <a:ext cx="8752114" cy="7681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Подготовьте пакет документов, необходимый для получения субсидии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частичную компенсацию затрат на заработную плату этих работников</a:t>
            </a: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3411" y="3825998"/>
            <a:ext cx="1834378" cy="1374013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9705702" y="3839037"/>
            <a:ext cx="212489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00B0F0"/>
                </a:solidFill>
              </a:rPr>
              <a:t>Примеры общественных работ – дезинфекция помещений или уборка (благоустройство) территории</a:t>
            </a:r>
            <a:endParaRPr lang="ru-RU" sz="1400" dirty="0">
              <a:solidFill>
                <a:srgbClr val="00B0F0"/>
              </a:solidFill>
            </a:endParaRPr>
          </a:p>
        </p:txBody>
      </p:sp>
      <p:pic>
        <p:nvPicPr>
          <p:cNvPr id="48" name="Рисунок 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0792" y="5302211"/>
            <a:ext cx="2062371" cy="1402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700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8536" y="83128"/>
            <a:ext cx="11337670" cy="72677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32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РАЗМЕР СУБСИДИИ И ПАКЕТ ДОКУМЕНТОВ</a:t>
            </a:r>
            <a:endParaRPr lang="ru-RU" sz="32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5F08AE5-2EE5-4300-B9FF-CED9CA7607EC}" type="datetime1">
              <a:rPr lang="ru-RU" smtClean="0"/>
              <a:pPr/>
              <a:t>05.06.2020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953500" y="6418217"/>
            <a:ext cx="2743200" cy="365125"/>
          </a:xfrm>
        </p:spPr>
        <p:txBody>
          <a:bodyPr/>
          <a:lstStyle/>
          <a:p>
            <a:fld id="{154D749F-980C-464D-AE06-D991540BB81F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572000" cy="365125"/>
          </a:xfrm>
        </p:spPr>
        <p:txBody>
          <a:bodyPr/>
          <a:lstStyle/>
          <a:p>
            <a:r>
              <a:rPr lang="ru-RU" dirty="0" smtClean="0"/>
              <a:t>Министерство труда и социальной политики Приморского края</a:t>
            </a:r>
            <a:endParaRPr lang="ru-RU" dirty="0"/>
          </a:p>
        </p:txBody>
      </p:sp>
      <p:sp>
        <p:nvSpPr>
          <p:cNvPr id="35" name="Объект 5"/>
          <p:cNvSpPr>
            <a:spLocks noGrp="1"/>
          </p:cNvSpPr>
          <p:nvPr>
            <p:ph sz="quarter" idx="4"/>
          </p:nvPr>
        </p:nvSpPr>
        <p:spPr>
          <a:xfrm>
            <a:off x="0" y="941281"/>
            <a:ext cx="12011783" cy="830936"/>
          </a:xfrm>
          <a:noFill/>
          <a:ln w="38100"/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normAutofit fontScale="92500" lnSpcReduction="1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СРОК УЧАСТИЯ В ОБЩЕСТВЕННЫХ ИЛИ ВРЕМЕННЫХ РАБОТАХ НЕ МОЖЕТ ПРЕВЫШАТЬ 2-х МЕСЯЦЕВ</a:t>
            </a:r>
          </a:p>
        </p:txBody>
      </p:sp>
      <p:sp>
        <p:nvSpPr>
          <p:cNvPr id="39" name="Объект 5"/>
          <p:cNvSpPr>
            <a:spLocks noGrp="1"/>
          </p:cNvSpPr>
          <p:nvPr>
            <p:ph sz="quarter" idx="4"/>
          </p:nvPr>
        </p:nvSpPr>
        <p:spPr>
          <a:xfrm>
            <a:off x="84420" y="1973407"/>
            <a:ext cx="12011782" cy="597430"/>
          </a:xfrm>
          <a:noFill/>
          <a:ln w="38100"/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normAutofit fontScale="925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ru-RU" sz="22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Размер субсидии = </a:t>
            </a:r>
            <a:r>
              <a:rPr lang="ru-RU" sz="2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кол-во чел. х 23690  рублей </a:t>
            </a:r>
            <a:r>
              <a:rPr lang="ru-RU" sz="22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(включая РК и ДВ, отчисления во внебюджетные фонды)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Объект 5"/>
          <p:cNvSpPr>
            <a:spLocks noGrp="1"/>
          </p:cNvSpPr>
          <p:nvPr>
            <p:ph sz="quarter" idx="4"/>
          </p:nvPr>
        </p:nvSpPr>
        <p:spPr>
          <a:xfrm>
            <a:off x="84420" y="2734535"/>
            <a:ext cx="12011782" cy="2477839"/>
          </a:xfrm>
          <a:noFill/>
          <a:ln w="38100"/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участия в мероприятии необходимо: заявление; копии трудовых договоров, табеля учета рабочего времени, ведомости о начислении ЗП, справку о суммах начисленных страховых взносов; копия документа, подтверждающего выплату ЗП и перечисление страховых вносов; распорядительные акты о введении измененных условий труда </a:t>
            </a:r>
            <a:br>
              <a:rPr lang="ru-RU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об организации общественных и (или) временных работ, справку ИФНС об отсутствии задолженности по состоянию на 18.03.2020, выписка из ЕГРЮЛ и подписанный со стороны работодателя проект соглашения</a:t>
            </a:r>
          </a:p>
        </p:txBody>
      </p:sp>
      <p:sp>
        <p:nvSpPr>
          <p:cNvPr id="10" name="Объект 5"/>
          <p:cNvSpPr>
            <a:spLocks noGrp="1"/>
          </p:cNvSpPr>
          <p:nvPr>
            <p:ph sz="quarter" idx="4"/>
          </p:nvPr>
        </p:nvSpPr>
        <p:spPr>
          <a:xfrm>
            <a:off x="84420" y="5394031"/>
            <a:ext cx="9094414" cy="1024185"/>
          </a:xfrm>
          <a:noFill/>
          <a:ln w="38100"/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normAutofit fontScale="85000" lnSpcReduction="2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endParaRPr lang="ru-RU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Примерный перечень видов общественных работ размещен на сайте: 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https://soctrud.primorsky.ru</a:t>
            </a:r>
          </a:p>
          <a:p>
            <a:pPr marL="0" indent="0" algn="ctr">
              <a:buNone/>
            </a:pP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248743" y="5394031"/>
            <a:ext cx="1721190" cy="1380593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7" name="Стрелка вправо 6"/>
          <p:cNvSpPr/>
          <p:nvPr/>
        </p:nvSpPr>
        <p:spPr>
          <a:xfrm>
            <a:off x="9248500" y="5779861"/>
            <a:ext cx="930577" cy="304466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454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562</TotalTime>
  <Words>411</Words>
  <Application>Microsoft Office PowerPoint</Application>
  <PresentationFormat>Произвольный</PresentationFormat>
  <Paragraphs>61</Paragraphs>
  <Slides>5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Тема Office</vt:lpstr>
      <vt:lpstr>1_Специальное оформление</vt:lpstr>
      <vt:lpstr>Специальное оформление</vt:lpstr>
      <vt:lpstr>ОБЩЕСТВЕННЫЕ И ВРЕМЕННЫЕ РАБОТЫ</vt:lpstr>
      <vt:lpstr>ЧТО НУЖНО, ЕСЛИ РАБОТЫ БУДУТ ОРГАНИЗОВАНЫ У СЕБЯ</vt:lpstr>
      <vt:lpstr>КУДА НУЖНО ОБРАТИТЬСЯ?</vt:lpstr>
      <vt:lpstr>КАК ЭТО ОРГАНИЗУЕТСЯ?</vt:lpstr>
      <vt:lpstr>РАЗМЕР СУБСИДИИ И ПАКЕТ ДОКУМЕНТОВ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РЕГИОНАЛЬНЫЙ ПРОЕКТ</dc:title>
  <dc:creator>Магерчук Елена  Михайловна</dc:creator>
  <cp:lastModifiedBy>adm18</cp:lastModifiedBy>
  <cp:revision>66</cp:revision>
  <cp:lastPrinted>2019-09-17T07:42:18Z</cp:lastPrinted>
  <dcterms:created xsi:type="dcterms:W3CDTF">2019-07-19T01:07:14Z</dcterms:created>
  <dcterms:modified xsi:type="dcterms:W3CDTF">2020-06-05T06:07:35Z</dcterms:modified>
</cp:coreProperties>
</file>