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handoutMasterIdLst>
    <p:handoutMasterId r:id="rId21"/>
  </p:handoutMasterIdLst>
  <p:sldIdLst>
    <p:sldId id="290" r:id="rId2"/>
    <p:sldId id="289" r:id="rId3"/>
    <p:sldId id="283" r:id="rId4"/>
    <p:sldId id="285" r:id="rId5"/>
    <p:sldId id="291" r:id="rId6"/>
    <p:sldId id="292" r:id="rId7"/>
    <p:sldId id="293" r:id="rId8"/>
    <p:sldId id="301" r:id="rId9"/>
    <p:sldId id="296" r:id="rId10"/>
    <p:sldId id="297" r:id="rId11"/>
    <p:sldId id="298" r:id="rId12"/>
    <p:sldId id="299" r:id="rId13"/>
    <p:sldId id="286" r:id="rId14"/>
    <p:sldId id="295" r:id="rId15"/>
    <p:sldId id="300" r:id="rId16"/>
    <p:sldId id="288" r:id="rId17"/>
    <p:sldId id="278" r:id="rId18"/>
    <p:sldId id="269" r:id="rId1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065"/>
    <a:srgbClr val="0072BC"/>
    <a:srgbClr val="F8A8A2"/>
    <a:srgbClr val="4D4D4D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>
        <p:scale>
          <a:sx n="100" d="100"/>
          <a:sy n="100" d="100"/>
        </p:scale>
        <p:origin x="-806" y="1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6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20.06.2018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20.06.2018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20.06.2018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49" r:id="rId4"/>
    <p:sldLayoutId id="2147483660" r:id="rId5"/>
    <p:sldLayoutId id="2147483662" r:id="rId6"/>
    <p:sldLayoutId id="2147483663" r:id="rId7"/>
    <p:sldLayoutId id="2147483664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6" r:id="rId16"/>
    <p:sldLayoutId id="2147483693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5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870273" y="5345921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504" y="4952201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067944" y="5024209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31" y="5351029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148" y="5346191"/>
            <a:ext cx="632508" cy="6030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99008" y="5313402"/>
            <a:ext cx="38252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266700" y="1431254"/>
            <a:ext cx="3578212" cy="2556867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906049"/>
              </p:ext>
            </p:extLst>
          </p:nvPr>
        </p:nvGraphicFramePr>
        <p:xfrm>
          <a:off x="251520" y="692696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«Приграничные территории»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95936" y="1366317"/>
            <a:ext cx="41764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pPr algn="just"/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текущей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67944" y="354138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249" y="3887746"/>
            <a:ext cx="639863" cy="62515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16016" y="3935378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 5"/>
          <p:cNvSpPr/>
          <p:nvPr/>
        </p:nvSpPr>
        <p:spPr>
          <a:xfrm>
            <a:off x="266700" y="116632"/>
            <a:ext cx="770730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40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40673" y="5129897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3672" y="1632593"/>
            <a:ext cx="4526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9703" y="3397372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07504" y="480818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338344" y="480818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1" y="5207013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548" y="5130167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08" y="3743730"/>
            <a:ext cx="639863" cy="62515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987775" y="3791362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0168" y="5169386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/>
          <a:stretch/>
        </p:blipFill>
        <p:spPr>
          <a:xfrm>
            <a:off x="162191" y="1556792"/>
            <a:ext cx="3935536" cy="2754437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072736"/>
              </p:ext>
            </p:extLst>
          </p:nvPr>
        </p:nvGraphicFramePr>
        <p:xfrm>
          <a:off x="179512" y="692696"/>
          <a:ext cx="7920881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1"/>
              </a:tblGrid>
              <a:tr h="720080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«Свободный порт Владивосток»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Freeform 5"/>
          <p:cNvSpPr/>
          <p:nvPr/>
        </p:nvSpPr>
        <p:spPr>
          <a:xfrm>
            <a:off x="162191" y="116632"/>
            <a:ext cx="786619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15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212681" y="5057889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3672" y="1632593"/>
            <a:ext cx="4526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9703" y="339969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79512" y="474721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410352" y="473617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9" y="5146038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556" y="5058159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08" y="3746052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72176" y="5108411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"/>
          <a:stretch/>
        </p:blipFill>
        <p:spPr>
          <a:xfrm>
            <a:off x="95250" y="1484784"/>
            <a:ext cx="4108084" cy="2587074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979494"/>
              </p:ext>
            </p:extLst>
          </p:nvPr>
        </p:nvGraphicFramePr>
        <p:xfrm>
          <a:off x="107504" y="692696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«Опережающее развитие»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987775" y="3719354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5"/>
          <p:cNvSpPr/>
          <p:nvPr/>
        </p:nvSpPr>
        <p:spPr>
          <a:xfrm>
            <a:off x="95250" y="116632"/>
            <a:ext cx="771711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7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85894" y="6221866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АО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предприниматель»</a:t>
            </a:r>
            <a:endParaRPr lang="ru-RU" sz="1000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593" y="6246884"/>
            <a:ext cx="270407" cy="4811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7961089"/>
              </p:ext>
            </p:extLst>
          </p:nvPr>
        </p:nvGraphicFramePr>
        <p:xfrm>
          <a:off x="395536" y="764705"/>
          <a:ext cx="75608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«Женское предпринимательство»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1628800"/>
            <a:ext cx="331236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КРЕДИТОВАНИЯ:</a:t>
            </a: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на приобретение и/или ремонт и/или модернизация основных средств (машин, оборудования, зданий, сооружений, помещений, земельных участков и т.д.).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деятельности (включая выплату заработной платы и другие платежи, за исключением уплаты налогов и сборов).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078" y="463582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629568" y="4635821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6" y="4995861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42" y="4995861"/>
            <a:ext cx="632508" cy="6030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7642" y="5015498"/>
            <a:ext cx="28568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9,6%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8,9%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7" y="6205374"/>
            <a:ext cx="270407" cy="481196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364088" y="622186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921" y="6228234"/>
            <a:ext cx="270407" cy="48119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351" y="6222660"/>
            <a:ext cx="255405" cy="481196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610422" y="6280517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829" y="1645777"/>
            <a:ext cx="4144571" cy="279133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3528" y="5949280"/>
            <a:ext cx="7383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Для юридических лиц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 ИП,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получивших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нефинансовую поддержку со стороны АО «Корпорация «МСП» в виде:</a:t>
            </a:r>
          </a:p>
          <a:p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женщин-предпринимателей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4150" y="4983560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8546" y="338341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46" y="3583634"/>
            <a:ext cx="639863" cy="62515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71600" y="3645024"/>
            <a:ext cx="28803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3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14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046147"/>
              </p:ext>
            </p:extLst>
          </p:nvPr>
        </p:nvGraphicFramePr>
        <p:xfrm>
          <a:off x="395535" y="836712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«Бизнес-Навигатор»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395536" y="328408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395536" y="467691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2411760" y="4676911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4" y="4986151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334" y="4986151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3595935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43608" y="3593321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до 1000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63132" y="498615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smtClean="0">
                <a:latin typeface="Arial" pitchFamily="34" charset="0"/>
                <a:cs typeface="Arial" pitchFamily="34" charset="0"/>
              </a:rPr>
              <a:t>84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95536" y="1700808"/>
            <a:ext cx="3492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на приобретение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и/или ремонт и/или модернизация основных средств (машин, оборудования, зданий, сооружений, помещений, земельных участков и т.д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.) в соответствии с Бизнес-планом, сформированном при помощи сервиса на портале Бизнес-навигатор МСП.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52441" y="5003895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6063099"/>
            <a:ext cx="7614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Для юридических лиц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 ИП,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сформировавших Бизнес-план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при помощи сервиса на портале Бизнес-навигатор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МСП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433" y="1700808"/>
            <a:ext cx="3994111" cy="2664296"/>
          </a:xfrm>
          <a:prstGeom prst="rect">
            <a:avLst/>
          </a:prstGeom>
        </p:spPr>
      </p:pic>
      <p:sp>
        <p:nvSpPr>
          <p:cNvPr id="18" name="Freeform 5"/>
          <p:cNvSpPr/>
          <p:nvPr/>
        </p:nvSpPr>
        <p:spPr>
          <a:xfrm>
            <a:off x="323528" y="116632"/>
            <a:ext cx="7704856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пользователей Портала «Бизнес-навигатор МСП»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8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8704157"/>
              </p:ext>
            </p:extLst>
          </p:nvPr>
        </p:nvGraphicFramePr>
        <p:xfrm>
          <a:off x="395536" y="721271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Программа Минсельхоза России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7" y="1434842"/>
            <a:ext cx="77768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МСП Банк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аккредитован в качестве уполномоченного банка для льготного кредитования сельхозпредприятий в рамках программы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Министерства сельского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хозяйства Российской Федерации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В рамках существующей линейки кредитных продуктов при соответствии требованиям указанной программы кредитование осуществляется на льготных условиях: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2015262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771800" y="2015262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2" y="2408573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93863"/>
            <a:ext cx="632508" cy="6030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6708" y="2380818"/>
            <a:ext cx="2025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Льготный краткосрочный кредит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 1 года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1600" y="2740858"/>
            <a:ext cx="2104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Льготный инвестиционный кредит – от 2 до 15 лет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01392" y="245282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1% до 5%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1758424"/>
              </p:ext>
            </p:extLst>
          </p:nvPr>
        </p:nvGraphicFramePr>
        <p:xfrm>
          <a:off x="395536" y="3258141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Программа Минэкономразвития России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26032" y="5013176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2771800" y="5058762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12873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052" y="554087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518814"/>
            <a:ext cx="639863" cy="62515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46140" y="5423887"/>
            <a:ext cx="2111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Кредит на инвестиционные цели – до 10 лет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63888" y="5599396"/>
            <a:ext cx="998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smtClean="0">
                <a:latin typeface="Arial" pitchFamily="34" charset="0"/>
                <a:cs typeface="Arial" pitchFamily="34" charset="0"/>
              </a:rPr>
              <a:t>6,5%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5536" y="3983306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МСП Банк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аккредитован в качестве уполномоченного банка для льготного кредитования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 программе Министерства экономического развития Российской Федерации в соответствии с Постановление от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30 декабря 2017 г. N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1706 «Об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утверждении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правил Предоставления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субсидий из федерального бюджета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российским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Кредитным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организациям на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возмещение недополученных ими доходов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 кредитам, выданным субъектам малого 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среднего предпринимательства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на реализацию проектов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приоритетных отраслях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 льготной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ставке». В рамках существующей линейки кредитных продуктов при соответствии требованиям указанной программы кредитование осуществляется на льготных условиях: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6141" y="5765194"/>
            <a:ext cx="19246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Кредит на оборотные цели – до 3 лет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8064" y="1988840"/>
            <a:ext cx="25138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СООТВЕТСТВИЕ ТРЕБОВАНИЯМ </a:t>
            </a:r>
            <a:endParaRPr lang="en-US" sz="11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ПРОГРАММЫ</a:t>
            </a:r>
            <a:endParaRPr lang="ru-RU" sz="11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20888"/>
            <a:ext cx="639863" cy="62515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802803" y="2380818"/>
            <a:ext cx="2369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Сумма кредита не превышает установленную для субъекта РФ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96136" y="2740858"/>
            <a:ext cx="2369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Целевое использование предусмотрено Программой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298530" y="5058762"/>
            <a:ext cx="25138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СООТВЕТСТВИЕ ТРЕБОВАНИЯМ </a:t>
            </a:r>
            <a:endParaRPr lang="en-US" sz="11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ПРОГРАММЫ</a:t>
            </a:r>
            <a:endParaRPr lang="ru-RU" sz="1100" dirty="0"/>
          </a:p>
        </p:txBody>
      </p:sp>
      <p:sp>
        <p:nvSpPr>
          <p:cNvPr id="36" name="TextBox 35"/>
          <p:cNvSpPr txBox="1"/>
          <p:nvPr/>
        </p:nvSpPr>
        <p:spPr>
          <a:xfrm>
            <a:off x="5796136" y="5472976"/>
            <a:ext cx="2369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умма кредита на инвестиционные цели – от 3 млн до 1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млрд, на оборотные цели – от 3 млн до 100 млн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96136" y="6187791"/>
            <a:ext cx="23695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Деятельность субъекта МСП предусмотрена Программой в части приоритетных отраслей</a:t>
            </a:r>
          </a:p>
        </p:txBody>
      </p:sp>
      <p:sp>
        <p:nvSpPr>
          <p:cNvPr id="31" name="Freeform 5"/>
          <p:cNvSpPr/>
          <p:nvPr/>
        </p:nvSpPr>
        <p:spPr>
          <a:xfrm>
            <a:off x="323528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Программам субсидирования процентной ставки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6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175236"/>
              </p:ext>
            </p:extLst>
          </p:nvPr>
        </p:nvGraphicFramePr>
        <p:xfrm>
          <a:off x="395536" y="76470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НГС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7" y="1424970"/>
            <a:ext cx="7920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МСП Банк выступает гарантом исполнения субъектами МСП своих кредитных обязательств, предоставляя за них прямые гарантии для получения представителями малого и среднего бизнеса банковских кредитов для приобретения основных средств, финансирования текущей деятельности, исполнения контрактов в рамках федеральных законов №44-ФЗ и №223-ФЗ.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073042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2073041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2073042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433082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2433082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43700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433082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100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433082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15 лет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Срок зависит от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словий гарантийного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продукта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433082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0,75%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358780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085185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085184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085185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539442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539442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39704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39442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5394425"/>
            <a:ext cx="142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онкурсной документации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5394425"/>
            <a:ext cx="1628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до 25 млн рублей – до 5 рабочих дней;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от 25 млн рублей – до 10 рабочих дней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29" name="Freeform 5"/>
          <p:cNvSpPr/>
          <p:nvPr/>
        </p:nvSpPr>
        <p:spPr>
          <a:xfrm>
            <a:off x="323528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www.mspbank.ru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386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408185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«Оборотное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2414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96992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96992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96992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0" y="332996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332996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328233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3299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3299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3329967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16632"/>
            <a:ext cx="6419055" cy="648073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578891"/>
              </p:ext>
            </p:extLst>
          </p:nvPr>
        </p:nvGraphicFramePr>
        <p:xfrm>
          <a:off x="403700" y="40770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78844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84092" y="5877273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годовых</a:t>
            </a:r>
          </a:p>
        </p:txBody>
      </p:sp>
      <p:sp>
        <p:nvSpPr>
          <p:cNvPr id="27" name="Freeform 5"/>
          <p:cNvSpPr/>
          <p:nvPr/>
        </p:nvSpPr>
        <p:spPr>
          <a:xfrm>
            <a:off x="433387" y="764705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Программе стимулирования субъектов МСП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631408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«Контрактное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Заемщиком контракта в рамках Федеральных законов 223-ФЗ и 44-ФЗ, но не более 70% суммы контракта уменьшенной на сумму аванса, предусмотренного контрактом или полученного от заказчика, а также на сумму произведенных оплат в рамках выполнения контракта. в случае если финансирование осуществляется до заключения контракта - не более 70% от величины максимальной закупки, указанной в параметрах закупки на сайте zakupki.gov.ru.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7996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7996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79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74" y="4940008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90" y="494000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4892376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940008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94000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4940008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малого бизнеса – 10,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99647"/>
            <a:ext cx="412159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5437673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5436512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5"/>
          <p:cNvSpPr/>
          <p:nvPr/>
        </p:nvSpPr>
        <p:spPr>
          <a:xfrm>
            <a:off x="395537" y="260648"/>
            <a:ext cx="7488832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Программе стимулирования субъектов МСП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941201"/>
              </p:ext>
            </p:extLst>
          </p:nvPr>
        </p:nvGraphicFramePr>
        <p:xfrm>
          <a:off x="395536" y="704750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«Кооперация»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7" y="1454587"/>
            <a:ext cx="78488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algn="just"/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Для сельскохозяйственных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производственных и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сельскохозяйственных потребительских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кооперативов,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а также членов сельскохозяйственных потребительских кооперативов – крестьянских (фермерских)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хозяйств.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31868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318683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318684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267872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2678724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56660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678724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0" y="2678724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smtClean="0">
                <a:latin typeface="Arial" pitchFamily="34" charset="0"/>
                <a:cs typeface="Arial" pitchFamily="34" charset="0"/>
              </a:rPr>
              <a:t>36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9069830"/>
              </p:ext>
            </p:extLst>
          </p:nvPr>
        </p:nvGraphicFramePr>
        <p:xfrm>
          <a:off x="395536" y="3501008"/>
          <a:ext cx="7704856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«Агропарк»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301209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301208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301209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5661249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5661249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663864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661249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0" y="5661249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49" y="4233282"/>
            <a:ext cx="789325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инвестиций, направленных на создание и/или приобретение (сооружение, изготовление, достройку, дооборудование, реконструкцию, модернизацию и техническое перевооружение) основных средств (включая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модернизации), запуск новых проектов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6" y="5663570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9885" y="3254787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smtClean="0">
                <a:latin typeface="Arial" pitchFamily="34" charset="0"/>
                <a:cs typeface="Arial" pitchFamily="34" charset="0"/>
              </a:rPr>
              <a:t>*</a:t>
            </a:r>
            <a:r>
              <a:rPr lang="ru-RU" sz="1000" i="1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i="1">
                <a:latin typeface="Arial" pitchFamily="34" charset="0"/>
                <a:cs typeface="Arial" pitchFamily="34" charset="0"/>
              </a:rPr>
              <a:t>субсидировании процентной ставки по программам Минсельхоза РФ процентная ставка составит от 1 до 5% годовых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7" y="6351131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*При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программам Минсельхоза РФ процентная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составит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1 до 5%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356697" y="2710661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  <p:sp>
        <p:nvSpPr>
          <p:cNvPr id="31" name="Freeform 5"/>
          <p:cNvSpPr/>
          <p:nvPr/>
        </p:nvSpPr>
        <p:spPr>
          <a:xfrm>
            <a:off x="395536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76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931248"/>
              </p:ext>
            </p:extLst>
          </p:nvPr>
        </p:nvGraphicFramePr>
        <p:xfrm>
          <a:off x="395536" y="836712"/>
          <a:ext cx="2911435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1435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«Предэкспорт»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8" y="1700808"/>
            <a:ext cx="29523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/>
            <a:endParaRPr lang="ru-RU" sz="1000" i="1" dirty="0">
              <a:latin typeface="Arial" pitchFamily="34" charset="0"/>
              <a:cs typeface="Arial" pitchFamily="34" charset="0"/>
            </a:endParaRPr>
          </a:p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Для сельскохозяйственных производственных и потребительских кооперативов.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43711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61084" y="443711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05300" y="4437113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182" y="4797153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74" y="4797153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807771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4797153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От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1 до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8680" y="479715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917" y="836712"/>
            <a:ext cx="4444030" cy="295232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7496" y="5589240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*При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программам Минсельхоза РФ процентная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составит от 1 до 5%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30681" y="4797152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  <p:sp>
        <p:nvSpPr>
          <p:cNvPr id="18" name="Freeform 5"/>
          <p:cNvSpPr/>
          <p:nvPr/>
        </p:nvSpPr>
        <p:spPr>
          <a:xfrm>
            <a:off x="395536" y="116632"/>
            <a:ext cx="771558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8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78904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37321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226359" y="3789040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6" y="580526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335" y="4201760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59698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600" y="4077072"/>
            <a:ext cx="30243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оборотные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цели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500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включительно)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1000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(включительно)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0080" y="4077072"/>
            <a:ext cx="320632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оборотные цели: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субъектов малого бизнеса – 10,6%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9,6% годовых.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малого бизнеса – 9,9%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8,9% годовых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6251" r="9738" b="-4077"/>
          <a:stretch/>
        </p:blipFill>
        <p:spPr>
          <a:xfrm>
            <a:off x="-17462" y="684000"/>
            <a:ext cx="3708000" cy="3240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905487"/>
              </p:ext>
            </p:extLst>
          </p:nvPr>
        </p:nvGraphicFramePr>
        <p:xfrm>
          <a:off x="3688041" y="836712"/>
          <a:ext cx="441235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235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62799" y="5733256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904" y="1500460"/>
            <a:ext cx="4526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</p:txBody>
      </p:sp>
      <p:sp>
        <p:nvSpPr>
          <p:cNvPr id="19" name="Freeform 5"/>
          <p:cNvSpPr/>
          <p:nvPr/>
        </p:nvSpPr>
        <p:spPr>
          <a:xfrm>
            <a:off x="365426" y="109861"/>
            <a:ext cx="766295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4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6773528"/>
              </p:ext>
            </p:extLst>
          </p:nvPr>
        </p:nvGraphicFramePr>
        <p:xfrm>
          <a:off x="395536" y="764705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«Высокотехнологичный»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1581760"/>
            <a:ext cx="33843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оказание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финансовой поддержки Субъектам МСП, которые соответствуют критериям отнесения к быстрорастущим инновационным, высокотехнологичным предприятиям, утвержденным рабочей группой по вопросам оказания поддержки субъектам малого и среднего предпринимательства высокотехнологичных секторов экономики, в том числе внедряющим инновации, осуществляющим проекты в сфере импортозамещения и (или) производящим экспортную продукцию и услуги, созданной АО «Корпорация «МСП» и иными институтами развития.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8668" y="4293096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42" y="4653136"/>
            <a:ext cx="632508" cy="6030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96742" y="4653136"/>
            <a:ext cx="39068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При кредитовании на оборотные цели: от 10,1% 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При кредитовании на инвестиционные цели: от  9,6%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1" y="1556792"/>
            <a:ext cx="4058932" cy="256431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75807" y="4289069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807" y="4659727"/>
            <a:ext cx="639863" cy="62515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923879" y="4649109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5480" y="537553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78" y="5735578"/>
            <a:ext cx="603089" cy="58837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83076" y="5735578"/>
            <a:ext cx="39244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36 месяцев с даты заключения кредитного договора.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84 месяца с даты заключения кредитного договора.</a:t>
            </a:r>
          </a:p>
        </p:txBody>
      </p:sp>
      <p:sp>
        <p:nvSpPr>
          <p:cNvPr id="17" name="Freeform 5"/>
          <p:cNvSpPr/>
          <p:nvPr/>
        </p:nvSpPr>
        <p:spPr>
          <a:xfrm>
            <a:off x="395536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быстрорастущих инновационных предприятий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5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996657" y="5129897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49656" y="1628800"/>
            <a:ext cx="4526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3" descr="C:\Users\b05frv\Desktop\a519c75b8907dd207ec8b20ec767b5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95125"/>
            <a:ext cx="3712762" cy="24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151998" y="346792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98127" y="480818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151998" y="480818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39" y="5209420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32" y="5130167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03" y="3814281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71016" y="5171793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764736"/>
              </p:ext>
            </p:extLst>
          </p:nvPr>
        </p:nvGraphicFramePr>
        <p:xfrm>
          <a:off x="251520" y="764704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«Дальневосточный гектар»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771751" y="3791362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5"/>
          <p:cNvSpPr/>
          <p:nvPr/>
        </p:nvSpPr>
        <p:spPr>
          <a:xfrm>
            <a:off x="251520" y="116632"/>
            <a:ext cx="763284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47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4158</TotalTime>
  <Words>2270</Words>
  <Application>Microsoft Office PowerPoint</Application>
  <PresentationFormat>Экран (4:3)</PresentationFormat>
  <Paragraphs>352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Специальное оформление</vt:lpstr>
      <vt:lpstr>Инструменты поддержки малого и среднего предпринимательства</vt:lpstr>
      <vt:lpstr>О Банке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8 800 30 20 100  info@mspbank.ru  www.mspbank.ru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Горохов Евгений Леонидович</cp:lastModifiedBy>
  <cp:revision>170</cp:revision>
  <cp:lastPrinted>2017-11-27T08:27:26Z</cp:lastPrinted>
  <dcterms:created xsi:type="dcterms:W3CDTF">2017-08-03T13:00:25Z</dcterms:created>
  <dcterms:modified xsi:type="dcterms:W3CDTF">2018-06-19T23:36:17Z</dcterms:modified>
</cp:coreProperties>
</file>