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906000" cy="6858000" type="A4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62006"/>
    <a:srgbClr val="EB100B"/>
    <a:srgbClr val="7FBBD7"/>
    <a:srgbClr val="D3E8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102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31B08A-2E72-4598-BB0D-EC64EB9B8B0C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0E1DB5-C36A-43F4-A22E-5395CF1E5AF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4489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E1DB5-C36A-43F4-A22E-5395CF1E5AF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23168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0E1DB5-C36A-43F4-A22E-5395CF1E5AF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2808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8C316C-3870-DFF6-B853-5326A94C0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C3CD16F-D29F-245C-85DD-8C78EA46CE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D4FB837-1C80-E97A-E4FB-AA2779D74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2A5B0-B280-4C7B-AF5E-CDA4ED4C7909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A505846-C797-62E2-EB18-4FD72D8A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1DEDAD5-6559-B1FC-A76D-F4D8C3E4C4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A2A7-8044-4B92-97DB-0917E62461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272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F538C7-6A10-1C89-CB63-982A223B7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81A82E3-2AD5-59EB-2617-9495BD0E891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0277C23-751A-7E6B-F502-1BCC51CCF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2A5B0-B280-4C7B-AF5E-CDA4ED4C7909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B8D1CB8-BD43-8E26-142C-376D568B5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BEBC5DC-65A8-F673-144B-AB3D79915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A2A7-8044-4B92-97DB-0917E62461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701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B8FA1A9C-7898-F198-7C0D-73565BC135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9BB04A86-8A24-46BA-3980-265E0E247F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FCF5BAB-6379-41C2-047B-FDBB4B5DD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2A5B0-B280-4C7B-AF5E-CDA4ED4C7909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7781885-4E11-34A5-A0D7-27D0C7993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B521253-8CEF-6696-F3A3-880AEC325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A2A7-8044-4B92-97DB-0917E62461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5887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B79CAAB-DF30-97DE-2C02-A9A0F6C008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64B577C-FE59-F453-3E04-E5E51C0AF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0EC61B2-C9E0-3772-2AA7-D207FD339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2A5B0-B280-4C7B-AF5E-CDA4ED4C7909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21D7AC9-6201-663A-A410-0525796F3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DB36EA9-E831-9D0D-5A23-BFBACD4D7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A2A7-8044-4B92-97DB-0917E62461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90918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E6FE1D5-FC4E-458D-0947-C2A66F065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3C34463-BEED-219A-ADAF-E67168160E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7897465-C3BF-D5B9-A6B6-EC1EA30BA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2A5B0-B280-4C7B-AF5E-CDA4ED4C7909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9F8D989-B25D-C6E7-CB53-126131D38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77C17EA-C3DA-5BCB-ED64-B96B4CCC2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A2A7-8044-4B92-97DB-0917E62461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252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C733D1-862E-8347-8068-4807BFBA7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862177-212C-7681-2FCA-ABAAD5E7208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B3A7F5C-31A9-2B5A-ECDE-38F0917E20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493B906-D225-2D84-8C8F-353EE65B2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2A5B0-B280-4C7B-AF5E-CDA4ED4C7909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0059D2C-B090-3413-6626-7C90DFFB5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6AC67F9-F0D1-7BB1-8742-94E6BC38B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A2A7-8044-4B92-97DB-0917E62461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24327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21A0EB-9C82-484F-A4FF-AED49A3B4F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66C9226-B8FE-FE71-4ED6-EA3A16870A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852BA9C-21C0-99B2-518A-EFA4862AB5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3A7D8C6D-CE26-4F0A-7393-FCFB96F4F5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6B505B3A-5E4F-F303-86E5-67A53D7AB9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6350162F-E27F-2768-4CAE-4F3000C44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2A5B0-B280-4C7B-AF5E-CDA4ED4C7909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87ABF74-7026-DE7E-0759-14D0A2B88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715FB75A-94DF-82BF-1692-A04D6A072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A2A7-8044-4B92-97DB-0917E62461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65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4543B13-4ED6-6375-6201-ED3011FE79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8C7C34A-BED7-E8D4-F068-BA6BFD347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2A5B0-B280-4C7B-AF5E-CDA4ED4C7909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94285FE-54E4-9BD9-3005-CB5390EE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F370FA7E-DEC9-D3AF-28EE-0119A9C58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A2A7-8044-4B92-97DB-0917E62461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644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3AC6FE52-D3F3-5CD5-1092-8194D3F229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2A5B0-B280-4C7B-AF5E-CDA4ED4C7909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BA6D0177-18F5-8219-9F6F-E60C0CA19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C7327702-786D-899F-9677-5352943F7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A2A7-8044-4B92-97DB-0917E62461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064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DF01E5-0887-77F2-EE97-2263234521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14C068D-8491-D9B0-101E-1A26731F6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3835CFC-3180-4F74-97FC-F2658204CD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41E98940-2BE2-C64E-EFC9-C4567976BC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2A5B0-B280-4C7B-AF5E-CDA4ED4C7909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E17E1AE-3A36-B177-2B14-84638C4ED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C279AFD-F43E-E6FE-01F6-CB9F039F7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A2A7-8044-4B92-97DB-0917E62461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112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D1FA73-F8F1-B640-98EA-C74AB7807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51B1C82-CE95-54D3-F598-90AF2EAF96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1139EAF-8DBD-A19F-4E8B-1D8B50A19F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8CD5A83-A058-2C61-6B1D-F8150E1EF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72A5B0-B280-4C7B-AF5E-CDA4ED4C7909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B8A78BE5-AAFF-8592-01DE-ECB4B9A34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195E00C-A3D7-5DEB-4AB3-9DBF1F6F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8A2A7-8044-4B92-97DB-0917E62461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DA8FC8-3720-C71E-4053-27EEEE057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403CC645-59A6-D670-80B1-C339ADDFE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8A4C56F-226E-FF9E-3F33-B8532105A9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2A5B0-B280-4C7B-AF5E-CDA4ED4C7909}" type="datetimeFigureOut">
              <a:rPr lang="ru-RU" smtClean="0"/>
              <a:t>19.12.2022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137D80E-7943-5D92-595B-8CC84E800E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7290A99D-50B7-12F9-DF2A-626FA00B3B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38A2A7-8044-4B92-97DB-0917E62461B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711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6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94739D82-539F-5C01-AA24-9BC3CB388277}"/>
              </a:ext>
            </a:extLst>
          </p:cNvPr>
          <p:cNvSpPr txBox="1">
            <a:spLocks/>
          </p:cNvSpPr>
          <p:nvPr/>
        </p:nvSpPr>
        <p:spPr>
          <a:xfrm>
            <a:off x="3902791" y="582561"/>
            <a:ext cx="3048615" cy="569287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A558E2B-2846-8747-55D9-6E5016664F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8150" y="2724150"/>
            <a:ext cx="1409700" cy="14097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0F54CA-676E-8C74-98A8-B71A7753A7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0454" y="582560"/>
            <a:ext cx="2930013" cy="4967666"/>
          </a:xfrm>
          <a:noFill/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pPr lvl="0" algn="l"/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Обучающие мероприятия</a:t>
            </a:r>
            <a:r>
              <a:rPr lang="ru-RU" sz="1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социальным тематикам:</a:t>
            </a:r>
            <a:r>
              <a:rPr lang="ru-RU" sz="1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семинары</a:t>
            </a:r>
            <a:br>
              <a:rPr lang="ru-RU" sz="1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тренинги</a:t>
            </a:r>
            <a:br>
              <a:rPr lang="ru-RU" sz="1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мастер-классы</a:t>
            </a:r>
            <a:br>
              <a:rPr lang="ru-RU" sz="1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акселерационные программы</a:t>
            </a:r>
            <a:br>
              <a:rPr lang="ru-RU" sz="1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круглые столы</a:t>
            </a:r>
            <a:br>
              <a:rPr lang="ru-RU" sz="1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стратегические сессии</a:t>
            </a: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Информационно-методическое сопровождение социально-предпринимательской деятельности</a:t>
            </a:r>
            <a:b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Содействие в продвижении социальных проектов</a:t>
            </a:r>
            <a:b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регионального этапа ежегодного Всероссийского конкурса «Лучший социальный проект года»</a:t>
            </a:r>
            <a:b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Консультации специалистов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600" b="1" dirty="0"/>
              <a:t> </a:t>
            </a:r>
            <a:br>
              <a:rPr lang="ru-RU" sz="3600" b="1" dirty="0"/>
            </a:br>
            <a:r>
              <a:rPr lang="ru-RU" sz="3600" b="1" dirty="0"/>
              <a:t> </a:t>
            </a:r>
            <a:br>
              <a:rPr lang="ru-RU" sz="3600" b="1" dirty="0"/>
            </a:br>
            <a:r>
              <a:rPr lang="ru-RU" sz="3600" b="1" dirty="0"/>
              <a:t> </a:t>
            </a:r>
            <a:br>
              <a:rPr lang="ru-RU" sz="3600" b="1" dirty="0"/>
            </a:br>
            <a:endParaRPr lang="ru-RU" sz="3600" dirty="0">
              <a:solidFill>
                <a:srgbClr val="7FBBD7"/>
              </a:solidFill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CA085A75-4726-2F90-4302-B83987DB108A}"/>
              </a:ext>
            </a:extLst>
          </p:cNvPr>
          <p:cNvSpPr txBox="1">
            <a:spLocks/>
          </p:cNvSpPr>
          <p:nvPr/>
        </p:nvSpPr>
        <p:spPr>
          <a:xfrm>
            <a:off x="3745475" y="582561"/>
            <a:ext cx="3048615" cy="569287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F615A7AC-DD3E-E93A-43DE-C18DB099453A}"/>
              </a:ext>
            </a:extLst>
          </p:cNvPr>
          <p:cNvSpPr txBox="1">
            <a:spLocks/>
          </p:cNvSpPr>
          <p:nvPr/>
        </p:nvSpPr>
        <p:spPr>
          <a:xfrm>
            <a:off x="3437736" y="333871"/>
            <a:ext cx="2930013" cy="61902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4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1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АНО "Центр поддержки предпринимательства Приморского края</a:t>
            </a:r>
          </a:p>
          <a:p>
            <a:endParaRPr lang="ru-RU" sz="40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b="1" dirty="0">
                <a:solidFill>
                  <a:srgbClr val="4620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«Мой бизнес» рядом</a:t>
            </a:r>
          </a:p>
          <a:p>
            <a:r>
              <a:rPr lang="ru-RU" sz="37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3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70000"/>
              </a:lnSpc>
            </a:pPr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Владивосток ул. Тигровая, 7</a:t>
            </a:r>
          </a:p>
          <a:p>
            <a:pPr>
              <a:lnSpc>
                <a:spcPct val="170000"/>
              </a:lnSpc>
            </a:pPr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800</a:t>
            </a:r>
            <a:r>
              <a:rPr lang="en-US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555 09 33</a:t>
            </a:r>
          </a:p>
          <a:p>
            <a:pPr>
              <a:lnSpc>
                <a:spcPct val="170000"/>
              </a:lnSpc>
            </a:pPr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70000"/>
              </a:lnSpc>
            </a:pPr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Уссурийск, ул. Тимирязева, 29</a:t>
            </a:r>
          </a:p>
          <a:p>
            <a:pPr>
              <a:lnSpc>
                <a:spcPct val="170000"/>
              </a:lnSpc>
            </a:pPr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(423-4) 372-372</a:t>
            </a:r>
          </a:p>
          <a:p>
            <a:pPr>
              <a:lnSpc>
                <a:spcPct val="170000"/>
              </a:lnSpc>
            </a:pPr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70000"/>
              </a:lnSpc>
            </a:pPr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Арсеньев, ул. Ломоносова,24</a:t>
            </a:r>
          </a:p>
          <a:p>
            <a:pPr>
              <a:lnSpc>
                <a:spcPct val="170000"/>
              </a:lnSpc>
            </a:pPr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(42361) 3-35-56</a:t>
            </a:r>
          </a:p>
          <a:p>
            <a:pPr>
              <a:lnSpc>
                <a:spcPct val="170000"/>
              </a:lnSpc>
            </a:pPr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70000"/>
              </a:lnSpc>
            </a:pPr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Дальнегорск, ул. </a:t>
            </a:r>
            <a:r>
              <a:rPr lang="ru-RU" sz="3700" b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Сухановская</a:t>
            </a:r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</a:t>
            </a:r>
          </a:p>
          <a:p>
            <a:pPr>
              <a:lnSpc>
                <a:spcPct val="170000"/>
              </a:lnSpc>
            </a:pPr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(423-73) 2-71-69</a:t>
            </a:r>
          </a:p>
          <a:p>
            <a:pPr>
              <a:lnSpc>
                <a:spcPct val="170000"/>
              </a:lnSpc>
            </a:pPr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70000"/>
              </a:lnSpc>
            </a:pPr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Находка, ул. Школьная, 4, к.1,2</a:t>
            </a:r>
          </a:p>
          <a:p>
            <a:pPr>
              <a:lnSpc>
                <a:spcPct val="170000"/>
              </a:lnSpc>
            </a:pPr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(423-6) 64-05-04</a:t>
            </a:r>
          </a:p>
          <a:p>
            <a:pPr>
              <a:lnSpc>
                <a:spcPct val="170000"/>
              </a:lnSpc>
            </a:pPr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>
              <a:lnSpc>
                <a:spcPct val="170000"/>
              </a:lnSpc>
            </a:pPr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Большой Камень, ул. Блюхера 41</a:t>
            </a:r>
          </a:p>
          <a:p>
            <a:pPr>
              <a:lnSpc>
                <a:spcPct val="170000"/>
              </a:lnSpc>
            </a:pPr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(423-35) 5-22-22</a:t>
            </a:r>
          </a:p>
          <a:p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37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700" b="1" dirty="0" smtClean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7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r>
              <a:rPr lang="ru-RU" sz="37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</a:p>
          <a:p>
            <a:pPr algn="l"/>
            <a:r>
              <a:rPr lang="ru-RU" sz="37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en-US" sz="37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7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Наш </a:t>
            </a:r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сайт:</a:t>
            </a:r>
          </a:p>
          <a:p>
            <a:pPr algn="l"/>
            <a:endParaRPr lang="ru-RU" sz="3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37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en-US" sz="3700" b="1" dirty="0" smtClean="0">
                <a:solidFill>
                  <a:srgbClr val="4620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en-US" sz="3700" b="1" dirty="0">
                <a:solidFill>
                  <a:srgbClr val="4620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://mb.primorsky.ru/</a:t>
            </a:r>
            <a:r>
              <a:rPr lang="ru-RU" sz="3700" b="1" dirty="0">
                <a:solidFill>
                  <a:srgbClr val="4620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3700" b="1" dirty="0" smtClean="0">
              <a:solidFill>
                <a:srgbClr val="46200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ru-RU" sz="3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en-US" sz="3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Наша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почта:</a:t>
            </a:r>
          </a:p>
          <a:p>
            <a:pPr algn="l"/>
            <a:endParaRPr lang="ru-RU" sz="3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7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en-US" sz="3700" b="1" dirty="0" smtClean="0">
                <a:solidFill>
                  <a:srgbClr val="4620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cisspk@cpp25.ru </a:t>
            </a:r>
          </a:p>
          <a:p>
            <a:pPr algn="l"/>
            <a:endParaRPr lang="ru-RU" sz="3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37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Наш </a:t>
            </a:r>
            <a:r>
              <a:rPr lang="ru-RU" sz="37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телеграмм:</a:t>
            </a:r>
          </a:p>
          <a:p>
            <a:pPr algn="l"/>
            <a:endParaRPr lang="ru-RU" sz="37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600" b="1" dirty="0" smtClean="0">
                <a:solidFill>
                  <a:srgbClr val="4620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</a:t>
            </a:r>
            <a:r>
              <a:rPr lang="en-US" sz="3600" b="1" dirty="0">
                <a:solidFill>
                  <a:srgbClr val="4620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://t.me/investprimorsky</a:t>
            </a:r>
            <a:endParaRPr lang="ru-RU" sz="3600" b="1" dirty="0">
              <a:solidFill>
                <a:srgbClr val="46200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3600" u="sng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5036AB00-3D97-3C94-A674-E234D764BB72}"/>
              </a:ext>
            </a:extLst>
          </p:cNvPr>
          <p:cNvSpPr txBox="1">
            <a:spLocks/>
          </p:cNvSpPr>
          <p:nvPr/>
        </p:nvSpPr>
        <p:spPr>
          <a:xfrm>
            <a:off x="6794090" y="1122629"/>
            <a:ext cx="2930013" cy="287257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800" b="1" dirty="0">
              <a:solidFill>
                <a:srgbClr val="EB100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b="1" dirty="0">
              <a:solidFill>
                <a:srgbClr val="EB100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b="1" dirty="0">
              <a:solidFill>
                <a:srgbClr val="EB100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b="1" dirty="0">
              <a:solidFill>
                <a:srgbClr val="EB100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b="1" dirty="0">
              <a:solidFill>
                <a:srgbClr val="EB100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b="1" dirty="0">
              <a:solidFill>
                <a:srgbClr val="EB100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1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МОЙ БИЗНЕС - мое призвание</a:t>
            </a:r>
          </a:p>
          <a:p>
            <a:endParaRPr lang="ru-RU" sz="1000" b="1" dirty="0"/>
          </a:p>
          <a:p>
            <a:endParaRPr lang="ru-RU" sz="1000" b="1" dirty="0"/>
          </a:p>
          <a:p>
            <a:endParaRPr lang="en-US" sz="1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4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600" b="1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600" b="1" dirty="0">
                <a:solidFill>
                  <a:srgbClr val="4620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инноваций социальной сферы</a:t>
            </a:r>
          </a:p>
          <a:p>
            <a:endParaRPr lang="ru-RU" sz="10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Рисунок 14" descr="C:\Users\movlaeva.rv\AppData\Local\Microsoft\Windows\INetCache\Content.Word\ЦИСС лого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8014" y="436032"/>
            <a:ext cx="2217420" cy="629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Shape 3"/>
          <p:cNvPicPr/>
          <p:nvPr/>
        </p:nvPicPr>
        <p:blipFill>
          <a:blip r:embed="rId5"/>
          <a:stretch/>
        </p:blipFill>
        <p:spPr>
          <a:xfrm>
            <a:off x="9184074" y="525249"/>
            <a:ext cx="603250" cy="4508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4090" y="3985410"/>
            <a:ext cx="3111910" cy="287259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67082"/>
            <a:ext cx="3035576" cy="27909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02" y="582560"/>
            <a:ext cx="153686" cy="15752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24" y="2981258"/>
            <a:ext cx="154385" cy="15824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74" y="2542264"/>
            <a:ext cx="161204" cy="16523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724" y="1940937"/>
            <a:ext cx="154863" cy="15873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02" y="3579622"/>
            <a:ext cx="143307" cy="14689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350" y="5480919"/>
            <a:ext cx="776380" cy="794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750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Рисунок 3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491" y="1575142"/>
            <a:ext cx="770091" cy="647091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922" y="2985136"/>
            <a:ext cx="549337" cy="46159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514" y="1737698"/>
            <a:ext cx="779707" cy="65517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420" y="2412172"/>
            <a:ext cx="1501481" cy="2033651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xmlns="" id="{F615A7AC-DD3E-E93A-43DE-C18DB099453A}"/>
              </a:ext>
            </a:extLst>
          </p:cNvPr>
          <p:cNvSpPr txBox="1">
            <a:spLocks/>
          </p:cNvSpPr>
          <p:nvPr/>
        </p:nvSpPr>
        <p:spPr>
          <a:xfrm>
            <a:off x="3646239" y="258574"/>
            <a:ext cx="2930013" cy="384930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1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3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ВЫ-СОЦИАЛЬНЫЙ ПРЕДПРИНИМАТЕЛЬ, ЕСЛИ СООТВЕТСТВУЕТЕ СЛЕДУЮЩИМ КРИТЕРИЯМ:</a:t>
            </a:r>
          </a:p>
          <a:p>
            <a:endParaRPr lang="ru-RU" sz="18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8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20000"/>
              </a:lnSpc>
            </a:pPr>
            <a:r>
              <a:rPr lang="ru-RU" sz="4200" b="1" dirty="0" smtClean="0">
                <a:solidFill>
                  <a:srgbClr val="4620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Трудоустройство (обеспечение занятости социально-уязвимых категорий)</a:t>
            </a:r>
          </a:p>
          <a:p>
            <a:pPr lvl="0" algn="l">
              <a:lnSpc>
                <a:spcPct val="120000"/>
              </a:lnSpc>
            </a:pPr>
            <a:endParaRPr lang="ru-RU" sz="4200" b="1" dirty="0" smtClean="0">
              <a:solidFill>
                <a:srgbClr val="46200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20000"/>
              </a:lnSpc>
            </a:pPr>
            <a:endParaRPr lang="ru-RU" sz="4200" b="1" dirty="0">
              <a:solidFill>
                <a:srgbClr val="46200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20000"/>
              </a:lnSpc>
            </a:pPr>
            <a:r>
              <a:rPr lang="ru-RU" sz="4200" b="1" dirty="0" smtClean="0">
                <a:solidFill>
                  <a:srgbClr val="4620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Реализация товаров/услуг (с участием социально-уязвимых категорий граждан)</a:t>
            </a:r>
          </a:p>
          <a:p>
            <a:pPr lvl="0" algn="l">
              <a:lnSpc>
                <a:spcPct val="120000"/>
              </a:lnSpc>
            </a:pPr>
            <a:endParaRPr lang="ru-RU" sz="4200" b="1" dirty="0">
              <a:solidFill>
                <a:srgbClr val="46200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20000"/>
              </a:lnSpc>
            </a:pPr>
            <a:endParaRPr lang="ru-RU" sz="4200" b="1" dirty="0">
              <a:solidFill>
                <a:srgbClr val="46200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20000"/>
              </a:lnSpc>
            </a:pPr>
            <a:r>
              <a:rPr lang="ru-RU" sz="4200" b="1" dirty="0" smtClean="0">
                <a:solidFill>
                  <a:srgbClr val="4620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Производство товаров/услуг (предназначенных для социально-уязвимых категорий граждан)</a:t>
            </a:r>
          </a:p>
          <a:p>
            <a:pPr lvl="0" algn="l">
              <a:lnSpc>
                <a:spcPct val="120000"/>
              </a:lnSpc>
            </a:pPr>
            <a:endParaRPr lang="ru-RU" sz="4200" b="1" dirty="0" smtClean="0">
              <a:solidFill>
                <a:srgbClr val="46200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20000"/>
              </a:lnSpc>
            </a:pPr>
            <a:endParaRPr lang="ru-RU" sz="4200" b="1" dirty="0">
              <a:solidFill>
                <a:srgbClr val="46200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20000"/>
              </a:lnSpc>
            </a:pPr>
            <a:r>
              <a:rPr lang="ru-RU" sz="4200" b="1" dirty="0" smtClean="0">
                <a:solidFill>
                  <a:srgbClr val="4620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Деятельность, направленная на общественно-полезные цели</a:t>
            </a:r>
            <a:endParaRPr lang="ru-RU" sz="4200" b="1" dirty="0">
              <a:solidFill>
                <a:srgbClr val="46200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ru-RU" sz="1300" b="1" dirty="0">
              <a:solidFill>
                <a:srgbClr val="7FBBD7"/>
              </a:solidFill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  <a:p>
            <a:pPr algn="l"/>
            <a:endParaRPr lang="ru-RU" sz="1000" b="1" dirty="0"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  <a:p>
            <a:pPr algn="l"/>
            <a:endParaRPr lang="ru-RU" sz="1000" dirty="0"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  <a:p>
            <a:pPr algn="l"/>
            <a:endParaRPr lang="ru-RU" sz="1000" dirty="0"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  <a:p>
            <a:pPr algn="l"/>
            <a:endParaRPr lang="ru-RU" sz="1000" dirty="0"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  <a:p>
            <a:pPr algn="l"/>
            <a:endParaRPr lang="ru-RU" sz="1000" dirty="0"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  <a:p>
            <a:pPr algn="l"/>
            <a:endParaRPr lang="ru-RU" sz="1000" dirty="0"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  <a:p>
            <a:pPr algn="l"/>
            <a:r>
              <a:rPr lang="ru-RU" sz="10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                         </a:t>
            </a:r>
          </a:p>
          <a:p>
            <a:pPr algn="l"/>
            <a:endParaRPr lang="ru-RU" sz="1000" dirty="0"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  <a:p>
            <a:pPr algn="l"/>
            <a:endParaRPr lang="ru-RU" sz="1000" dirty="0"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  <a:p>
            <a:pPr algn="l"/>
            <a:endParaRPr lang="ru-RU" sz="1000" dirty="0"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  <a:p>
            <a:pPr algn="l"/>
            <a:endParaRPr lang="ru-RU" sz="1000" dirty="0"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  <a:p>
            <a:pPr algn="l"/>
            <a:endParaRPr lang="ru-RU" sz="1000" dirty="0"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  <a:p>
            <a:pPr algn="l"/>
            <a:endParaRPr lang="ru-RU" sz="1000" dirty="0">
              <a:latin typeface="Microsoft JhengHei UI Light" panose="020B0304030504040204" pitchFamily="34" charset="-120"/>
              <a:ea typeface="Microsoft JhengHei UI Light" panose="020B0304030504040204" pitchFamily="34" charset="-120"/>
            </a:endParaRPr>
          </a:p>
          <a:p>
            <a:pPr algn="l"/>
            <a:r>
              <a:rPr lang="ru-RU" sz="10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                        </a:t>
            </a:r>
          </a:p>
          <a:p>
            <a:pPr algn="l"/>
            <a:r>
              <a:rPr lang="ru-RU" sz="10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                             </a:t>
            </a: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697" y="-332908"/>
            <a:ext cx="1333686" cy="1657581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9102" y="-230352"/>
            <a:ext cx="1567103" cy="131680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8873" y="992192"/>
            <a:ext cx="1277068" cy="107309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6266" y="4318534"/>
            <a:ext cx="3703382" cy="25504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578" y="4441005"/>
            <a:ext cx="2779223" cy="302466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221" y="2919340"/>
            <a:ext cx="752580" cy="101931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984" y="3288319"/>
            <a:ext cx="1371791" cy="115268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45" y="1054920"/>
            <a:ext cx="1631368" cy="18644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89545"/>
            <a:ext cx="3023076" cy="246845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40F54CA-676E-8C74-98A8-B71A7753A7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3063" y="192702"/>
            <a:ext cx="2930013" cy="4032457"/>
          </a:xfrm>
          <a:noFill/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t">
            <a:normAutofit fontScale="90000"/>
          </a:bodyPr>
          <a:lstStyle/>
          <a:p>
            <a:r>
              <a:rPr lang="ru-RU" sz="1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 ИННОВАЦИЙ СОЦИАЛЬНОЙ СФЕРЫ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46200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создан в 2019 году как структурное подразделение АНО «Центр поддержки предпринимательства Приморского края»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МИССИЯ:</a:t>
            </a:r>
            <a: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/>
              <a:t>Развитие в </a:t>
            </a:r>
            <a:r>
              <a:rPr lang="ru-RU" sz="1400" b="1" dirty="0" smtClean="0"/>
              <a:t>Приморском крае эко-системы </a:t>
            </a:r>
            <a:r>
              <a:rPr lang="ru-RU" sz="1400" b="1" dirty="0"/>
              <a:t>сообщества эффективных социальных предпринимателей</a:t>
            </a:r>
            <a:r>
              <a:rPr lang="ru-RU" sz="14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/>
            </a:r>
            <a:br>
              <a:rPr lang="ru-RU" sz="14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</a:br>
            <a:r>
              <a:rPr lang="ru-RU" sz="1400" dirty="0" smtClean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/>
            </a:r>
            <a:br>
              <a:rPr lang="ru-RU" sz="1400" dirty="0" smtClean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</a:b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ЦЕЛИ:</a:t>
            </a:r>
            <a:r>
              <a:rPr lang="ru-RU" sz="1400" dirty="0" smtClean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/>
            </a:r>
            <a:br>
              <a:rPr lang="ru-RU" sz="1400" dirty="0" smtClean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</a:br>
            <a:r>
              <a:rPr lang="ru-RU" sz="1300" b="1" dirty="0"/>
              <a:t>Развитие и поддержка </a:t>
            </a:r>
            <a:r>
              <a:rPr lang="ru-RU" sz="1300" b="1" dirty="0" smtClean="0"/>
              <a:t>социального предпринимательства </a:t>
            </a:r>
            <a:r>
              <a:rPr lang="ru-RU" sz="1300" b="1" dirty="0" smtClean="0"/>
              <a:t>в</a:t>
            </a:r>
            <a:r>
              <a:rPr lang="en-US" sz="1300" b="1" dirty="0"/>
              <a:t> </a:t>
            </a:r>
            <a:r>
              <a:rPr lang="ru-RU" sz="1300" b="1" dirty="0" smtClean="0"/>
              <a:t>Приморском крае</a:t>
            </a:r>
            <a:r>
              <a:rPr lang="ru-RU" sz="1300" b="1" dirty="0"/>
              <a:t> </a:t>
            </a:r>
            <a:r>
              <a:rPr lang="ru-RU" sz="1300" b="1" dirty="0" smtClean="0"/>
              <a:t/>
            </a:r>
            <a:br>
              <a:rPr lang="ru-RU" sz="1300" b="1" dirty="0" smtClean="0"/>
            </a:br>
            <a:r>
              <a:rPr lang="ru-RU" sz="1300" b="1" dirty="0" smtClean="0"/>
              <a:t/>
            </a:r>
            <a:br>
              <a:rPr lang="ru-RU" sz="1300" b="1" dirty="0" smtClean="0"/>
            </a:br>
            <a:r>
              <a:rPr lang="ru-RU" sz="1300" b="1" dirty="0" smtClean="0"/>
              <a:t>Содействие </a:t>
            </a:r>
            <a:r>
              <a:rPr lang="ru-RU" sz="1300" b="1" dirty="0"/>
              <a:t>в </a:t>
            </a:r>
            <a:r>
              <a:rPr lang="ru-RU" sz="1300" b="1" dirty="0" smtClean="0"/>
              <a:t>передаче государственных </a:t>
            </a:r>
            <a:r>
              <a:rPr lang="ru-RU" sz="1300" b="1" dirty="0"/>
              <a:t>услуг в социальной сфере в негосударственный сектор</a:t>
            </a:r>
            <a:r>
              <a:rPr lang="ru-RU" sz="16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/>
            </a:r>
            <a:br>
              <a:rPr lang="ru-RU" sz="1600" dirty="0"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xmlns="" id="{94739D82-539F-5C01-AA24-9BC3CB388277}"/>
              </a:ext>
            </a:extLst>
          </p:cNvPr>
          <p:cNvSpPr txBox="1">
            <a:spLocks/>
          </p:cNvSpPr>
          <p:nvPr/>
        </p:nvSpPr>
        <p:spPr>
          <a:xfrm>
            <a:off x="3902791" y="582561"/>
            <a:ext cx="3048615" cy="569287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xmlns="" id="{CA085A75-4726-2F90-4302-B83987DB108A}"/>
              </a:ext>
            </a:extLst>
          </p:cNvPr>
          <p:cNvSpPr txBox="1">
            <a:spLocks/>
          </p:cNvSpPr>
          <p:nvPr/>
        </p:nvSpPr>
        <p:spPr>
          <a:xfrm>
            <a:off x="3745475" y="582561"/>
            <a:ext cx="3048615" cy="569287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5036AB00-3D97-3C94-A674-E234D764BB72}"/>
              </a:ext>
            </a:extLst>
          </p:cNvPr>
          <p:cNvSpPr txBox="1">
            <a:spLocks/>
          </p:cNvSpPr>
          <p:nvPr/>
        </p:nvSpPr>
        <p:spPr>
          <a:xfrm>
            <a:off x="6944500" y="258574"/>
            <a:ext cx="2930013" cy="3672358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ru-RU" sz="14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ПОЛУЧИВ СТАТУС «СОЦИАЛЬНОЕ ПРЕДПРИЯТИЕ» ВЫ МОЖЕТЕ ПОЛУЧИТЬ СЛЕДУЮЩИЕ МЕРЫ ПОДДЕРЖКИ:</a:t>
            </a:r>
            <a:endParaRPr lang="ru-RU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/>
            <a:r>
              <a:rPr lang="ru-RU" sz="900" b="1" dirty="0" smtClean="0">
                <a:solidFill>
                  <a:srgbClr val="46200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Возможность получение гранта до 500 </a:t>
            </a:r>
            <a:r>
              <a:rPr lang="ru-RU" sz="900" b="1" dirty="0">
                <a:solidFill>
                  <a:srgbClr val="46200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000 рублей (</a:t>
            </a:r>
            <a:r>
              <a:rPr lang="ru-RU" sz="900" b="1" dirty="0" err="1">
                <a:solidFill>
                  <a:srgbClr val="46200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софинансирование</a:t>
            </a:r>
            <a:r>
              <a:rPr lang="ru-RU" sz="900" b="1" dirty="0">
                <a:solidFill>
                  <a:srgbClr val="46200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25</a:t>
            </a:r>
            <a:r>
              <a:rPr lang="ru-RU" sz="900" b="1" dirty="0" smtClean="0">
                <a:solidFill>
                  <a:srgbClr val="46200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%)</a:t>
            </a:r>
          </a:p>
          <a:p>
            <a:pPr algn="l"/>
            <a:endParaRPr lang="ru-RU" sz="900" b="1" dirty="0">
              <a:solidFill>
                <a:srgbClr val="462006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lvl="0" algn="l"/>
            <a:r>
              <a:rPr lang="ru-RU" sz="900" b="1" dirty="0" smtClean="0">
                <a:solidFill>
                  <a:srgbClr val="46200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Сниженная налоговая ставка по УСН «Доходы» в размере 1%</a:t>
            </a:r>
            <a:endParaRPr lang="ru-RU" sz="900" b="1" dirty="0">
              <a:solidFill>
                <a:srgbClr val="462006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lvl="0" algn="l"/>
            <a:r>
              <a:rPr lang="ru-RU" sz="900" b="1" dirty="0">
                <a:solidFill>
                  <a:srgbClr val="46200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 </a:t>
            </a:r>
          </a:p>
          <a:p>
            <a:pPr lvl="0" algn="l"/>
            <a:r>
              <a:rPr lang="ru-RU" sz="900" b="1" dirty="0" err="1">
                <a:solidFill>
                  <a:srgbClr val="46200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Займ</a:t>
            </a:r>
            <a:r>
              <a:rPr lang="ru-RU" sz="900" b="1" dirty="0">
                <a:solidFill>
                  <a:srgbClr val="46200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«Социальный» по ставке от 1% годовых</a:t>
            </a:r>
          </a:p>
          <a:p>
            <a:pPr lvl="0" algn="l"/>
            <a:r>
              <a:rPr lang="ru-RU" sz="900" b="1" dirty="0">
                <a:solidFill>
                  <a:srgbClr val="46200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 </a:t>
            </a:r>
          </a:p>
          <a:p>
            <a:pPr lvl="0" algn="l"/>
            <a:r>
              <a:rPr lang="ru-RU" sz="900" b="1" dirty="0">
                <a:solidFill>
                  <a:srgbClr val="46200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Поручительство на льготных условиях с комиссией 0,25 %</a:t>
            </a:r>
          </a:p>
          <a:p>
            <a:pPr lvl="0" algn="l"/>
            <a:endParaRPr lang="ru-RU" sz="900" b="1" dirty="0">
              <a:solidFill>
                <a:srgbClr val="462006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lvl="0" algn="l"/>
            <a:r>
              <a:rPr lang="ru-RU" sz="900" b="1" dirty="0">
                <a:solidFill>
                  <a:srgbClr val="46200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Обучение в образовательных программах</a:t>
            </a:r>
          </a:p>
          <a:p>
            <a:pPr lvl="0" algn="l"/>
            <a:endParaRPr lang="ru-RU" sz="900" b="1" dirty="0">
              <a:solidFill>
                <a:srgbClr val="462006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lvl="0" algn="l"/>
            <a:r>
              <a:rPr lang="ru-RU" sz="900" b="1" dirty="0">
                <a:solidFill>
                  <a:srgbClr val="46200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Создание и продвижение бренда социального      предпринимателя</a:t>
            </a:r>
          </a:p>
          <a:p>
            <a:pPr lvl="0" algn="l"/>
            <a:endParaRPr lang="ru-RU" sz="900" b="1" dirty="0">
              <a:solidFill>
                <a:srgbClr val="462006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lvl="0" algn="l"/>
            <a:r>
              <a:rPr lang="ru-RU" sz="900" b="1" dirty="0">
                <a:solidFill>
                  <a:srgbClr val="46200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Имущественная поддержка </a:t>
            </a:r>
            <a:br>
              <a:rPr lang="ru-RU" sz="900" b="1" dirty="0">
                <a:solidFill>
                  <a:srgbClr val="46200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</a:br>
            <a:r>
              <a:rPr lang="ru-RU" sz="900" b="1" dirty="0">
                <a:solidFill>
                  <a:srgbClr val="462006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безвозмездное пользование государственным имуществом до 30 лет</a:t>
            </a:r>
          </a:p>
          <a:p>
            <a:r>
              <a:rPr lang="ru-RU" sz="1300" b="1" dirty="0">
                <a:solidFill>
                  <a:srgbClr val="7FBBD7"/>
                </a:solidFill>
                <a:latin typeface="Microsoft JhengHei UI Light" panose="020B0304030504040204" pitchFamily="34" charset="-120"/>
                <a:ea typeface="Microsoft JhengHei UI Light" panose="020B0304030504040204" pitchFamily="34" charset="-120"/>
              </a:rPr>
              <a:t> </a:t>
            </a:r>
          </a:p>
          <a:p>
            <a:pPr algn="l"/>
            <a:endParaRPr lang="ru-RU" sz="1800" dirty="0"/>
          </a:p>
          <a:p>
            <a:pPr algn="l"/>
            <a:endParaRPr lang="ru-RU" sz="18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0563" y="2618975"/>
            <a:ext cx="312114" cy="28714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646" y="922377"/>
            <a:ext cx="294297" cy="28326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2734" y="1780797"/>
            <a:ext cx="302875" cy="313956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0398" y="3470954"/>
            <a:ext cx="282279" cy="24970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910" y="2760397"/>
            <a:ext cx="155345" cy="15922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910" y="2517474"/>
            <a:ext cx="148180" cy="151885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143" y="2247517"/>
            <a:ext cx="135421" cy="13880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9662" y="1975522"/>
            <a:ext cx="142555" cy="14611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143" y="1663984"/>
            <a:ext cx="135421" cy="138807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688" y="1350796"/>
            <a:ext cx="137624" cy="14106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911" y="3097735"/>
            <a:ext cx="141578" cy="14511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0" y="3682294"/>
            <a:ext cx="158537" cy="16250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17" y="3184168"/>
            <a:ext cx="160059" cy="164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5904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2755</TotalTime>
  <Words>79</Words>
  <Application>Microsoft Office PowerPoint</Application>
  <PresentationFormat>Лист A4 (210x297 мм)</PresentationFormat>
  <Paragraphs>106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Microsoft JhengHei UI Light</vt:lpstr>
      <vt:lpstr>Arial</vt:lpstr>
      <vt:lpstr>Calibri</vt:lpstr>
      <vt:lpstr>Calibri Light</vt:lpstr>
      <vt:lpstr>Times New Roman</vt:lpstr>
      <vt:lpstr>Тема Office</vt:lpstr>
      <vt:lpstr>Обучающие мероприятия по социальным тематикам: семинары тренинги мастер-классы акселерационные программы круглые столы стратегические сессии  Информационно-методическое сопровождение социально-предпринимательской деятельности  Содействие в продвижении социальных проектов  Проведение регионального этапа ежегодного Всероссийского конкурса «Лучший социальный проект года»  Консультации специалистов       </vt:lpstr>
      <vt:lpstr>ЦЕНТР ИННОВАЦИЙ СОЦИАЛЬНОЙ СФЕРЫ   создан в 2019 году как структурное подразделение АНО «Центр поддержки предпринимательства Приморского края»   МИССИЯ:  Развитие в Приморском крае эко-системы сообщества эффективных социальных предпринимателей  ЦЕЛИ: Развитие и поддержка социального предпринимательства в Приморском крае   Содействие в передаче государственных услуг в социальной сфере в негосударственный сектор     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Антон Петров</dc:creator>
  <cp:lastModifiedBy>Мовлаева Рената Видадиевна</cp:lastModifiedBy>
  <cp:revision>26</cp:revision>
  <cp:lastPrinted>2022-12-19T01:34:49Z</cp:lastPrinted>
  <dcterms:created xsi:type="dcterms:W3CDTF">2022-12-07T04:15:49Z</dcterms:created>
  <dcterms:modified xsi:type="dcterms:W3CDTF">2022-12-19T04:01:55Z</dcterms:modified>
</cp:coreProperties>
</file>